
<file path=[Content_Types].xml><?xml version="1.0" encoding="utf-8"?>
<Types xmlns="http://schemas.openxmlformats.org/package/2006/content-types">
  <Default ContentType="application/x-fontdata" Extension="fntdata"/>
  <Default ContentType="image/jpeg" Extension="jpeg"/>
  <Default ContentType="image/png" Extension="png"/>
  <Default ContentType="application/vnd.openxmlformats-package.relationships+xml" Extension="rels"/>
  <Default ContentType="image/svg+xml" Extension="svg"/>
  <Default ContentType="application/xml" Extension="xml"/>
  <Override ContentType="application/vnd.openxmlformats-officedocument.extended-properties+xml" PartName="/docProps/app.xml"/>
  <Override ContentType="application/vnd.openxmlformats-package.core-properties+xml" PartName="/docProps/core.xml"/>
  <Override ContentType="application/vnd.openxmlformats-officedocument.presentationml.presentation.main+xml" PartName="/ppt/presentation.xml"/>
  <Override ContentType="application/vnd.openxmlformats-officedocument.presentationml.presProps+xml" PartName="/ppt/presProps.xml"/>
  <Override ContentType="application/vnd.openxmlformats-officedocument.presentationml.slideLayout+xml" PartName="/ppt/slideLayouts/slideLayout1.xml"/>
  <Override ContentType="application/vnd.openxmlformats-officedocument.presentationml.slideLayout+xml" PartName="/ppt/slideLayouts/slideLayout2.xml"/>
  <Override ContentType="application/vnd.openxmlformats-officedocument.presentationml.slideLayout+xml" PartName="/ppt/slideLayouts/slideLayout3.xml"/>
  <Override ContentType="application/vnd.openxmlformats-officedocument.presentationml.slideLayout+xml" PartName="/ppt/slideLayouts/slideLayout4.xml"/>
  <Override ContentType="application/vnd.openxmlformats-officedocument.presentationml.slideLayout+xml" PartName="/ppt/slideLayouts/slideLayout5.xml"/>
  <Override ContentType="application/vnd.openxmlformats-officedocument.presentationml.slideLayout+xml" PartName="/ppt/slideLayouts/slideLayout6.xml"/>
  <Override ContentType="application/vnd.openxmlformats-officedocument.presentationml.slideLayout+xml" PartName="/ppt/slideLayouts/slideLayout7.xml"/>
  <Override ContentType="application/vnd.openxmlformats-officedocument.presentationml.slideLayout+xml" PartName="/ppt/slideLayouts/slideLayout8.xml"/>
  <Override ContentType="application/vnd.openxmlformats-officedocument.presentationml.slideLayout+xml" PartName="/ppt/slideLayouts/slideLayout9.xml"/>
  <Override ContentType="application/vnd.openxmlformats-officedocument.presentationml.slideLayout+xml" PartName="/ppt/slideLayouts/slideLayout10.xml"/>
  <Override ContentType="application/vnd.openxmlformats-officedocument.presentationml.slideLayout+xml" PartName="/ppt/slideLayouts/slideLayout11.xml"/>
  <Override ContentType="application/vnd.openxmlformats-officedocument.presentationml.slideMaster+xml" PartName="/ppt/slideMasters/slideMaster1.xml"/>
  <Override ContentType="application/vnd.openxmlformats-officedocument.presentationml.slide+xml" PartName="/ppt/slides/slide1.xml"/>
  <Override ContentType="application/vnd.openxmlformats-officedocument.presentationml.slide+xml" PartName="/ppt/slides/slide2.xml"/>
  <Override ContentType="application/vnd.openxmlformats-officedocument.presentationml.slide+xml" PartName="/ppt/slides/slide3.xml"/>
  <Override ContentType="application/vnd.openxmlformats-officedocument.presentationml.slide+xml" PartName="/ppt/slides/slide4.xml"/>
  <Override ContentType="application/vnd.openxmlformats-officedocument.presentationml.slide+xml" PartName="/ppt/slides/slide5.xml"/>
  <Override ContentType="application/vnd.openxmlformats-officedocument.presentationml.slide+xml" PartName="/ppt/slides/slide6.xml"/>
  <Override ContentType="application/vnd.openxmlformats-officedocument.presentationml.slide+xml" PartName="/ppt/slides/slide7.xml"/>
  <Override ContentType="application/vnd.openxmlformats-officedocument.presentationml.slide+xml" PartName="/ppt/slides/slide8.xml"/>
  <Override ContentType="application/vnd.openxmlformats-officedocument.presentationml.slide+xml" PartName="/ppt/slides/slide9.xml"/>
  <Override ContentType="application/vnd.openxmlformats-officedocument.presentationml.slide+xml" PartName="/ppt/slides/slide10.xml"/>
  <Override ContentType="application/vnd.openxmlformats-officedocument.presentationml.slide+xml" PartName="/ppt/slides/slide11.xml"/>
  <Override ContentType="application/vnd.openxmlformats-officedocument.presentationml.slide+xml" PartName="/ppt/slides/slide12.xml"/>
  <Override ContentType="application/vnd.openxmlformats-officedocument.presentationml.slide+xml" PartName="/ppt/slides/slide13.xml"/>
  <Override ContentType="application/vnd.openxmlformats-officedocument.presentationml.slide+xml" PartName="/ppt/slides/slide14.xml"/>
  <Override ContentType="application/vnd.openxmlformats-officedocument.presentationml.slide+xml" PartName="/ppt/slides/slide15.xml"/>
  <Override ContentType="application/vnd.openxmlformats-officedocument.presentationml.slide+xml" PartName="/ppt/slides/slide16.xml"/>
  <Override ContentType="application/vnd.openxmlformats-officedocument.presentationml.slide+xml" PartName="/ppt/slides/slide17.xml"/>
  <Override ContentType="application/vnd.openxmlformats-officedocument.presentationml.slide+xml" PartName="/ppt/slides/slide18.xml"/>
  <Override ContentType="application/vnd.openxmlformats-officedocument.presentationml.slide+xml" PartName="/ppt/slides/slide19.xml"/>
  <Override ContentType="application/vnd.openxmlformats-officedocument.presentationml.tableStyles+xml" PartName="/ppt/tableStyles.xml"/>
  <Override ContentType="application/vnd.openxmlformats-officedocument.theme+xml" PartName="/ppt/theme/theme1.xml"/>
  <Override ContentType="application/vnd.openxmlformats-officedocument.presentationml.viewProps+xml" PartName="/ppt/viewProps.xml"/>
</Types>
</file>

<file path=_rels/.rels><?xml version="1.0" encoding="UTF-8" standalone="yes"?><Relationships xmlns="http://schemas.openxmlformats.org/package/2006/relationships"><Relationship Id="rId1" Target="ppt/presentation.xml" Type="http://schemas.openxmlformats.org/officeDocument/2006/relationships/officeDocument"/><Relationship Id="rId2" Target="docProps/thumbnail.jpeg" Type="http://schemas.openxmlformats.org/package/2006/relationships/metadata/thumbnail"/><Relationship Id="rId3" Target="docProps/core.xml" Type="http://schemas.openxmlformats.org/package/2006/relationships/metadata/core-properties"/><Relationship Id="rId4" Target="docProps/app.xml" Type="http://schemas.openxmlformats.org/officeDocument/2006/relationships/extended-properties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embedTrueTypeFonts="true">
  <p:sldMasterIdLst>
    <p:sldMasterId id="2147483648" r:id="rId1"/>
  </p:sldMasterIdLst>
  <p:sldIdLst>
    <p:sldId id="256" r:id="rId6"/>
    <p:sldId id="257" r:id="rId7"/>
    <p:sldId id="258" r:id="rId8"/>
    <p:sldId id="259" r:id="rId9"/>
    <p:sldId id="260" r:id="rId10"/>
    <p:sldId id="261" r:id="rId11"/>
    <p:sldId id="262" r:id="rId12"/>
    <p:sldId id="263" r:id="rId13"/>
    <p:sldId id="264" r:id="rId14"/>
    <p:sldId id="265" r:id="rId15"/>
    <p:sldId id="266" r:id="rId16"/>
    <p:sldId id="267" r:id="rId17"/>
    <p:sldId id="268" r:id="rId18"/>
    <p:sldId id="269" r:id="rId19"/>
    <p:sldId id="270" r:id="rId20"/>
    <p:sldId id="271" r:id="rId21"/>
    <p:sldId id="272" r:id="rId22"/>
    <p:sldId id="273" r:id="rId23"/>
    <p:sldId id="274" r:id="rId24"/>
  </p:sldIdLst>
  <p:sldSz cx="18288000" cy="10287000"/>
  <p:notesSz cx="6858000" cy="9144000"/>
  <p:embeddedFontLst>
    <p:embeddedFont>
      <p:font typeface="League Spartan" charset="1" panose="00000800000000000000"/>
      <p:regular r:id="rId25"/>
    </p:embeddedFont>
    <p:embeddedFont>
      <p:font typeface="Metropolis 1" charset="1" panose="00000A00000000000000"/>
      <p:regular r:id="rId26"/>
    </p:embeddedFont>
    <p:embeddedFont>
      <p:font typeface="Metropolis 2" charset="1" panose="00000800000000000000"/>
      <p:regular r:id="rId27"/>
    </p:embeddedFont>
    <p:embeddedFont>
      <p:font typeface="Contrail One" charset="1" panose="02000000000000000000"/>
      <p:regular r:id="rId28"/>
    </p:embeddedFont>
    <p:embeddedFont>
      <p:font typeface="Montserrat Classic" charset="1" panose="00000500000000000000"/>
      <p:regular r:id="rId29"/>
    </p:embeddedFont>
    <p:embeddedFont>
      <p:font typeface="Metropolis 3" charset="1" panose="00000500000000000000"/>
      <p:regular r:id="rId30"/>
    </p:embeddedFont>
    <p:embeddedFont>
      <p:font typeface="Bree Serif" charset="1" panose="02000503040000020004"/>
      <p:regular r:id="rId31"/>
    </p:embeddedFont>
  </p:embeddedFontLst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 autoAdjust="0"/>
    <p:restoredTop sz="94622" autoAdjust="0"/>
  </p:normalViewPr>
  <p:slideViewPr>
    <p:cSldViewPr>
      <p:cViewPr varScale="1">
        <p:scale>
          <a:sx n="74" d="100"/>
          <a:sy n="74" d="100"/>
        </p:scale>
        <p:origin x="-1092" y="-90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<Relationships xmlns="http://schemas.openxmlformats.org/package/2006/relationships"><Relationship Id="rId1" Target="slideMasters/slideMaster1.xml" Type="http://schemas.openxmlformats.org/officeDocument/2006/relationships/slideMaster"/><Relationship Id="rId10" Target="slides/slide5.xml" Type="http://schemas.openxmlformats.org/officeDocument/2006/relationships/slide"/><Relationship Id="rId11" Target="slides/slide6.xml" Type="http://schemas.openxmlformats.org/officeDocument/2006/relationships/slide"/><Relationship Id="rId12" Target="slides/slide7.xml" Type="http://schemas.openxmlformats.org/officeDocument/2006/relationships/slide"/><Relationship Id="rId13" Target="slides/slide8.xml" Type="http://schemas.openxmlformats.org/officeDocument/2006/relationships/slide"/><Relationship Id="rId14" Target="slides/slide9.xml" Type="http://schemas.openxmlformats.org/officeDocument/2006/relationships/slide"/><Relationship Id="rId15" Target="slides/slide10.xml" Type="http://schemas.openxmlformats.org/officeDocument/2006/relationships/slide"/><Relationship Id="rId16" Target="slides/slide11.xml" Type="http://schemas.openxmlformats.org/officeDocument/2006/relationships/slide"/><Relationship Id="rId17" Target="slides/slide12.xml" Type="http://schemas.openxmlformats.org/officeDocument/2006/relationships/slide"/><Relationship Id="rId18" Target="slides/slide13.xml" Type="http://schemas.openxmlformats.org/officeDocument/2006/relationships/slide"/><Relationship Id="rId19" Target="slides/slide14.xml" Type="http://schemas.openxmlformats.org/officeDocument/2006/relationships/slide"/><Relationship Id="rId2" Target="presProps.xml" Type="http://schemas.openxmlformats.org/officeDocument/2006/relationships/presProps"/><Relationship Id="rId20" Target="slides/slide15.xml" Type="http://schemas.openxmlformats.org/officeDocument/2006/relationships/slide"/><Relationship Id="rId21" Target="slides/slide16.xml" Type="http://schemas.openxmlformats.org/officeDocument/2006/relationships/slide"/><Relationship Id="rId22" Target="slides/slide17.xml" Type="http://schemas.openxmlformats.org/officeDocument/2006/relationships/slide"/><Relationship Id="rId23" Target="slides/slide18.xml" Type="http://schemas.openxmlformats.org/officeDocument/2006/relationships/slide"/><Relationship Id="rId24" Target="slides/slide19.xml" Type="http://schemas.openxmlformats.org/officeDocument/2006/relationships/slide"/><Relationship Id="rId25" Target="fonts/font25.fntdata" Type="http://schemas.openxmlformats.org/officeDocument/2006/relationships/font"/><Relationship Id="rId26" Target="fonts/font26.fntdata" Type="http://schemas.openxmlformats.org/officeDocument/2006/relationships/font"/><Relationship Id="rId27" Target="fonts/font27.fntdata" Type="http://schemas.openxmlformats.org/officeDocument/2006/relationships/font"/><Relationship Id="rId28" Target="fonts/font28.fntdata" Type="http://schemas.openxmlformats.org/officeDocument/2006/relationships/font"/><Relationship Id="rId29" Target="fonts/font29.fntdata" Type="http://schemas.openxmlformats.org/officeDocument/2006/relationships/font"/><Relationship Id="rId3" Target="viewProps.xml" Type="http://schemas.openxmlformats.org/officeDocument/2006/relationships/viewProps"/><Relationship Id="rId30" Target="fonts/font30.fntdata" Type="http://schemas.openxmlformats.org/officeDocument/2006/relationships/font"/><Relationship Id="rId31" Target="fonts/font31.fntdata" Type="http://schemas.openxmlformats.org/officeDocument/2006/relationships/font"/><Relationship Id="rId4" Target="theme/theme1.xml" Type="http://schemas.openxmlformats.org/officeDocument/2006/relationships/theme"/><Relationship Id="rId5" Target="tableStyles.xml" Type="http://schemas.openxmlformats.org/officeDocument/2006/relationships/tableStyles"/><Relationship Id="rId6" Target="slides/slide1.xml" Type="http://schemas.openxmlformats.org/officeDocument/2006/relationships/slide"/><Relationship Id="rId7" Target="slides/slide2.xml" Type="http://schemas.openxmlformats.org/officeDocument/2006/relationships/slide"/><Relationship Id="rId8" Target="slides/slide3.xml" Type="http://schemas.openxmlformats.org/officeDocument/2006/relationships/slide"/><Relationship Id="rId9" Target="slides/slide4.xml" Type="http://schemas.openxmlformats.org/officeDocument/2006/relationships/slide"/></Relationships>
</file>

<file path=ppt/slideLayouts/_rels/slideLayout1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2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3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4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5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6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7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8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9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10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_rels/slideLayout11.xml.rels><?xml version="1.0" encoding="UTF-8" standalone="yes"?><Relationships xmlns="http://schemas.openxmlformats.org/package/2006/relationships"><Relationship Id="rId1" Target="../slideMasters/slideMaster1.xml" Type="http://schemas.openxmlformats.org/officeDocument/2006/relationships/slideMaster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<Relationships xmlns="http://schemas.openxmlformats.org/package/2006/relationships"><Relationship Id="rId1" Target="../slideLayouts/slideLayout1.xml" Type="http://schemas.openxmlformats.org/officeDocument/2006/relationships/slideLayout"/><Relationship Id="rId10" Target="../slideLayouts/slideLayout10.xml" Type="http://schemas.openxmlformats.org/officeDocument/2006/relationships/slideLayout"/><Relationship Id="rId11" Target="../slideLayouts/slideLayout11.xml" Type="http://schemas.openxmlformats.org/officeDocument/2006/relationships/slideLayout"/><Relationship Id="rId12" Target="../theme/theme1.xml" Type="http://schemas.openxmlformats.org/officeDocument/2006/relationships/theme"/><Relationship Id="rId2" Target="../slideLayouts/slideLayout2.xml" Type="http://schemas.openxmlformats.org/officeDocument/2006/relationships/slideLayout"/><Relationship Id="rId3" Target="../slideLayouts/slideLayout3.xml" Type="http://schemas.openxmlformats.org/officeDocument/2006/relationships/slideLayout"/><Relationship Id="rId4" Target="../slideLayouts/slideLayout4.xml" Type="http://schemas.openxmlformats.org/officeDocument/2006/relationships/slideLayout"/><Relationship Id="rId5" Target="../slideLayouts/slideLayout5.xml" Type="http://schemas.openxmlformats.org/officeDocument/2006/relationships/slideLayout"/><Relationship Id="rId6" Target="../slideLayouts/slideLayout6.xml" Type="http://schemas.openxmlformats.org/officeDocument/2006/relationships/slideLayout"/><Relationship Id="rId7" Target="../slideLayouts/slideLayout7.xml" Type="http://schemas.openxmlformats.org/officeDocument/2006/relationships/slideLayout"/><Relationship Id="rId8" Target="../slideLayouts/slideLayout8.xml" Type="http://schemas.openxmlformats.org/officeDocument/2006/relationships/slideLayout"/><Relationship Id="rId9" Target="../slideLayouts/slideLayout9.xml" Type="http://schemas.openxmlformats.org/officeDocument/2006/relationships/slideLayout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 smtClean="0"/>
              <a:pPr/>
              <a:t>8/1/2011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.jpeg" Type="http://schemas.openxmlformats.org/officeDocument/2006/relationships/image"/><Relationship Id="rId3" Target="../media/image2.png" Type="http://schemas.openxmlformats.org/officeDocument/2006/relationships/image"/></Relationships>
</file>

<file path=ppt/slides/_rels/slide2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Relationship Id="rId3" Target="../media/image4.png" Type="http://schemas.openxmlformats.org/officeDocument/2006/relationships/image"/></Relationships>
</file>

<file path=ppt/slides/_rels/slide3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/Relationships>
</file>

<file path=ppt/slides/_rels/slide4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Relationship Id="rId3" Target="../media/image5.png" Type="http://schemas.openxmlformats.org/officeDocument/2006/relationships/image"/></Relationships>
</file>

<file path=ppt/slides/_rels/slide5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Relationship Id="rId3" Target="../media/image6.png" Type="http://schemas.openxmlformats.org/officeDocument/2006/relationships/image"/></Relationships>
</file>

<file path=ppt/slides/_rels/slide6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/Relationships>
</file>

<file path=ppt/slides/_rels/slide7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/Relationships>
</file>

<file path=ppt/slides/_rels/slide8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/Relationships>
</file>

<file path=ppt/slides/_rels/slide9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/Relationships>
</file>

<file path=ppt/slides/_rels/slide10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/Relationships>
</file>

<file path=ppt/slides/_rels/slide11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Relationship Id="rId3" Target="../media/image7.png" Type="http://schemas.openxmlformats.org/officeDocument/2006/relationships/image"/></Relationships>
</file>

<file path=ppt/slides/_rels/slide12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Relationship Id="rId3" Target="../media/image8.png" Type="http://schemas.openxmlformats.org/officeDocument/2006/relationships/image"/></Relationships>
</file>

<file path=ppt/slides/_rels/slide13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/Relationships>
</file>

<file path=ppt/slides/_rels/slide14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/Relationships>
</file>

<file path=ppt/slides/_rels/slide15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/Relationships>
</file>

<file path=ppt/slides/_rels/slide16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/Relationships>
</file>

<file path=ppt/slides/_rels/slide17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/Relationships>
</file>

<file path=ppt/slides/_rels/slide18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3.jpeg" Type="http://schemas.openxmlformats.org/officeDocument/2006/relationships/image"/><Relationship Id="rId3" Target="../media/image9.png" Type="http://schemas.openxmlformats.org/officeDocument/2006/relationships/image"/><Relationship Id="rId4" Target="../media/image10.svg" Type="http://schemas.openxmlformats.org/officeDocument/2006/relationships/image"/></Relationships>
</file>

<file path=ppt/slides/_rels/slide19.xml.rels><?xml version="1.0" encoding="UTF-8" standalone="yes"?><Relationships xmlns="http://schemas.openxmlformats.org/package/2006/relationships"><Relationship Id="rId1" Target="../slideLayouts/slideLayout7.xml" Type="http://schemas.openxmlformats.org/officeDocument/2006/relationships/slideLayout"/><Relationship Id="rId2" Target="../media/image11.jpeg" Type="http://schemas.openxmlformats.org/officeDocument/2006/relationships/image"/></Relationships>
</file>

<file path=ppt/slides/slide1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0" t="-22851" r="0" b="-2851"/>
            </a:stretch>
          </a:blipFill>
        </p:spPr>
      </p:sp>
      <p:sp>
        <p:nvSpPr>
          <p:cNvPr name="Freeform 3" id="3"/>
          <p:cNvSpPr/>
          <p:nvPr/>
        </p:nvSpPr>
        <p:spPr>
          <a:xfrm flipH="false" flipV="false" rot="0">
            <a:off x="491448" y="7907279"/>
            <a:ext cx="2108012" cy="2108012"/>
          </a:xfrm>
          <a:custGeom>
            <a:avLst/>
            <a:gdLst/>
            <a:ahLst/>
            <a:cxnLst/>
            <a:rect r="r" b="b" t="t" l="l"/>
            <a:pathLst>
              <a:path h="2108012" w="2108012">
                <a:moveTo>
                  <a:pt x="0" y="0"/>
                </a:moveTo>
                <a:lnTo>
                  <a:pt x="2108012" y="0"/>
                </a:lnTo>
                <a:lnTo>
                  <a:pt x="2108012" y="2108012"/>
                </a:lnTo>
                <a:lnTo>
                  <a:pt x="0" y="2108012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0" t="0" r="0" b="0"/>
            </a:stretch>
          </a:blipFill>
        </p:spPr>
      </p:sp>
      <p:sp>
        <p:nvSpPr>
          <p:cNvPr name="TextBox 4" id="4"/>
          <p:cNvSpPr txBox="true"/>
          <p:nvPr/>
        </p:nvSpPr>
        <p:spPr>
          <a:xfrm rot="0">
            <a:off x="4535091" y="3112065"/>
            <a:ext cx="9217819" cy="3275127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9986"/>
              </a:lnSpc>
            </a:pPr>
            <a:r>
              <a:rPr lang="en-US" sz="7132">
                <a:solidFill>
                  <a:srgbClr val="FFFFFF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Willebroek Wil Wat</a:t>
            </a:r>
          </a:p>
          <a:p>
            <a:pPr algn="ctr">
              <a:lnSpc>
                <a:spcPts val="8026"/>
              </a:lnSpc>
            </a:pPr>
            <a:r>
              <a:rPr lang="en-US" sz="5732">
                <a:solidFill>
                  <a:srgbClr val="FFFFFF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Participatiebeleid</a:t>
            </a:r>
          </a:p>
          <a:p>
            <a:pPr algn="ctr">
              <a:lnSpc>
                <a:spcPts val="8026"/>
              </a:lnSpc>
            </a:pPr>
            <a:r>
              <a:rPr lang="en-US" b="true" sz="5732">
                <a:solidFill>
                  <a:srgbClr val="FFFFFF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Willebroek</a:t>
            </a:r>
          </a:p>
        </p:txBody>
      </p:sp>
    </p:spTree>
  </p:cSld>
  <p:clrMapOvr>
    <a:masterClrMapping/>
  </p:clrMapOvr>
</p:sld>
</file>

<file path=ppt/slides/slide2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7648955" y="0"/>
            <a:ext cx="6451340" cy="10287000"/>
            <a:chOff x="0" y="0"/>
            <a:chExt cx="1699118" cy="2709333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1699118" cy="2709333"/>
            </a:xfrm>
            <a:custGeom>
              <a:avLst/>
              <a:gdLst/>
              <a:ahLst/>
              <a:cxnLst/>
              <a:rect r="r" b="b" t="t" l="l"/>
              <a:pathLst>
                <a:path h="2709333" w="1699118">
                  <a:moveTo>
                    <a:pt x="0" y="0"/>
                  </a:moveTo>
                  <a:lnTo>
                    <a:pt x="1699118" y="0"/>
                  </a:lnTo>
                  <a:lnTo>
                    <a:pt x="1699118" y="2709333"/>
                  </a:lnTo>
                  <a:lnTo>
                    <a:pt x="0" y="2709333"/>
                  </a:lnTo>
                  <a:close/>
                </a:path>
              </a:pathLst>
            </a:custGeom>
            <a:solidFill>
              <a:srgbClr val="6E3C5A">
                <a:alpha val="64706"/>
              </a:srgbClr>
            </a:solidFill>
          </p:spPr>
        </p:sp>
        <p:sp>
          <p:nvSpPr>
            <p:cNvPr name="TextBox 5" id="5"/>
            <p:cNvSpPr txBox="true"/>
            <p:nvPr/>
          </p:nvSpPr>
          <p:spPr>
            <a:xfrm>
              <a:off x="0" y="-28575"/>
              <a:ext cx="1699118" cy="2737908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2659"/>
                </a:lnSpc>
              </a:pPr>
            </a:p>
          </p:txBody>
        </p:sp>
      </p:grpSp>
      <p:sp>
        <p:nvSpPr>
          <p:cNvPr name="TextBox 6" id="6"/>
          <p:cNvSpPr txBox="true"/>
          <p:nvPr/>
        </p:nvSpPr>
        <p:spPr>
          <a:xfrm rot="0">
            <a:off x="1216804" y="742689"/>
            <a:ext cx="6162675" cy="98044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7909"/>
              </a:lnSpc>
            </a:pPr>
            <a:r>
              <a:rPr lang="en-US" sz="5649">
                <a:solidFill>
                  <a:srgbClr val="6F3B5B"/>
                </a:solidFill>
                <a:latin typeface="Metropolis 1"/>
                <a:ea typeface="Metropolis 1"/>
                <a:cs typeface="Metropolis 1"/>
                <a:sym typeface="Metropolis 1"/>
              </a:rPr>
              <a:t>Participatiemenu</a:t>
            </a:r>
          </a:p>
        </p:txBody>
      </p:sp>
      <p:sp>
        <p:nvSpPr>
          <p:cNvPr name="Freeform 7" id="7"/>
          <p:cNvSpPr/>
          <p:nvPr/>
        </p:nvSpPr>
        <p:spPr>
          <a:xfrm flipH="false" flipV="false" rot="0">
            <a:off x="10064226" y="0"/>
            <a:ext cx="8223774" cy="10590535"/>
          </a:xfrm>
          <a:custGeom>
            <a:avLst/>
            <a:gdLst/>
            <a:ahLst/>
            <a:cxnLst/>
            <a:rect r="r" b="b" t="t" l="l"/>
            <a:pathLst>
              <a:path h="10590535" w="8223774">
                <a:moveTo>
                  <a:pt x="0" y="0"/>
                </a:moveTo>
                <a:lnTo>
                  <a:pt x="8223774" y="0"/>
                </a:lnTo>
                <a:lnTo>
                  <a:pt x="8223774" y="10590535"/>
                </a:lnTo>
                <a:lnTo>
                  <a:pt x="0" y="10590535"/>
                </a:lnTo>
                <a:lnTo>
                  <a:pt x="0" y="0"/>
                </a:lnTo>
                <a:close/>
              </a:path>
            </a:pathLst>
          </a:custGeom>
          <a:blipFill>
            <a:blip r:embed="rId3"/>
            <a:stretch>
              <a:fillRect l="0" t="-5465" r="0" b="-5465"/>
            </a:stretch>
          </a:blipFill>
        </p:spPr>
      </p:sp>
    </p:spTree>
  </p:cSld>
  <p:clrMapOvr>
    <a:masterClrMapping/>
  </p:clrMapOvr>
</p:sld>
</file>

<file path=ppt/slides/slide3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2998228" y="2646971"/>
            <a:ext cx="3961035" cy="3961035"/>
            <a:chOff x="0" y="0"/>
            <a:chExt cx="812800" cy="8128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5" id="5"/>
            <p:cNvSpPr txBox="true"/>
            <p:nvPr/>
          </p:nvSpPr>
          <p:spPr>
            <a:xfrm>
              <a:off x="76200" y="19050"/>
              <a:ext cx="660400" cy="717550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4199"/>
                </a:lnSpc>
              </a:pPr>
              <a:r>
                <a:rPr lang="en-US" sz="2999">
                  <a:solidFill>
                    <a:srgbClr val="FFFFFF"/>
                  </a:solidFill>
                  <a:latin typeface="League Spartan"/>
                  <a:ea typeface="League Spartan"/>
                  <a:cs typeface="League Spartan"/>
                  <a:sym typeface="League Spartan"/>
                </a:rPr>
                <a:t>Projectwerking </a:t>
              </a:r>
            </a:p>
          </p:txBody>
        </p:sp>
      </p:grpSp>
      <p:grpSp>
        <p:nvGrpSpPr>
          <p:cNvPr name="Group 6" id="6"/>
          <p:cNvGrpSpPr/>
          <p:nvPr/>
        </p:nvGrpSpPr>
        <p:grpSpPr>
          <a:xfrm rot="0">
            <a:off x="9706500" y="2604814"/>
            <a:ext cx="4045348" cy="4045348"/>
            <a:chOff x="0" y="0"/>
            <a:chExt cx="812800" cy="812800"/>
          </a:xfrm>
        </p:grpSpPr>
        <p:sp>
          <p:nvSpPr>
            <p:cNvPr name="Freeform 7" id="7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8" id="8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639"/>
                </a:lnSpc>
              </a:pPr>
              <a:r>
                <a:rPr lang="en-US" sz="2599">
                  <a:solidFill>
                    <a:srgbClr val="FFFFFF"/>
                  </a:solidFill>
                  <a:latin typeface="League Spartan"/>
                  <a:ea typeface="League Spartan"/>
                  <a:cs typeface="League Spartan"/>
                  <a:sym typeface="League Spartan"/>
                </a:rPr>
                <a:t>Dagelijkse werking </a:t>
              </a:r>
            </a:p>
          </p:txBody>
        </p:sp>
      </p:grpSp>
      <p:grpSp>
        <p:nvGrpSpPr>
          <p:cNvPr name="Group 9" id="9"/>
          <p:cNvGrpSpPr/>
          <p:nvPr/>
        </p:nvGrpSpPr>
        <p:grpSpPr>
          <a:xfrm rot="0">
            <a:off x="10161316" y="7197604"/>
            <a:ext cx="3135716" cy="2788402"/>
            <a:chOff x="0" y="0"/>
            <a:chExt cx="914040" cy="812800"/>
          </a:xfrm>
        </p:grpSpPr>
        <p:sp>
          <p:nvSpPr>
            <p:cNvPr name="Freeform 10" id="10"/>
            <p:cNvSpPr/>
            <p:nvPr/>
          </p:nvSpPr>
          <p:spPr>
            <a:xfrm flipH="false" flipV="false" rot="0">
              <a:off x="0" y="0"/>
              <a:ext cx="914040" cy="812800"/>
            </a:xfrm>
            <a:custGeom>
              <a:avLst/>
              <a:gdLst/>
              <a:ahLst/>
              <a:cxnLst/>
              <a:rect r="r" b="b" t="t" l="l"/>
              <a:pathLst>
                <a:path h="812800" w="914040">
                  <a:moveTo>
                    <a:pt x="457020" y="0"/>
                  </a:moveTo>
                  <a:lnTo>
                    <a:pt x="0" y="406400"/>
                  </a:lnTo>
                  <a:lnTo>
                    <a:pt x="203200" y="406400"/>
                  </a:lnTo>
                  <a:lnTo>
                    <a:pt x="203200" y="812800"/>
                  </a:lnTo>
                  <a:lnTo>
                    <a:pt x="710840" y="812800"/>
                  </a:lnTo>
                  <a:lnTo>
                    <a:pt x="710840" y="406400"/>
                  </a:lnTo>
                  <a:lnTo>
                    <a:pt x="914040" y="406400"/>
                  </a:lnTo>
                  <a:lnTo>
                    <a:pt x="457020" y="0"/>
                  </a:lnTo>
                  <a:close/>
                </a:path>
              </a:pathLst>
            </a:custGeom>
            <a:solidFill>
              <a:srgbClr val="E10444"/>
            </a:solidFill>
          </p:spPr>
        </p:sp>
        <p:sp>
          <p:nvSpPr>
            <p:cNvPr name="TextBox 11" id="11"/>
            <p:cNvSpPr txBox="true"/>
            <p:nvPr/>
          </p:nvSpPr>
          <p:spPr>
            <a:xfrm>
              <a:off x="203200" y="53975"/>
              <a:ext cx="507640" cy="7588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goede contacten onder-houden</a:t>
              </a:r>
            </a:p>
          </p:txBody>
        </p:sp>
      </p:grpSp>
      <p:sp>
        <p:nvSpPr>
          <p:cNvPr name="TextBox 12" id="12"/>
          <p:cNvSpPr txBox="true"/>
          <p:nvPr/>
        </p:nvSpPr>
        <p:spPr>
          <a:xfrm rot="0">
            <a:off x="5566499" y="476567"/>
            <a:ext cx="6162675" cy="98044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7909"/>
              </a:lnSpc>
            </a:pPr>
            <a:r>
              <a:rPr lang="en-US" sz="5649">
                <a:solidFill>
                  <a:srgbClr val="6F3B5B"/>
                </a:solidFill>
                <a:latin typeface="Metropolis 1"/>
                <a:ea typeface="Metropolis 1"/>
                <a:cs typeface="Metropolis 1"/>
                <a:sym typeface="Metropolis 1"/>
              </a:rPr>
              <a:t>Participatiemenu</a:t>
            </a:r>
          </a:p>
        </p:txBody>
      </p:sp>
      <p:sp>
        <p:nvSpPr>
          <p:cNvPr name="TextBox 13" id="13"/>
          <p:cNvSpPr txBox="true"/>
          <p:nvPr/>
        </p:nvSpPr>
        <p:spPr>
          <a:xfrm rot="0">
            <a:off x="1046480" y="8262722"/>
            <a:ext cx="8256432" cy="138430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 marL="539746" indent="-269873" lvl="1">
              <a:lnSpc>
                <a:spcPts val="3499"/>
              </a:lnSpc>
              <a:buFont typeface="Arial"/>
              <a:buChar char="•"/>
            </a:pPr>
            <a:r>
              <a:rPr lang="en-US" sz="2499">
                <a:solidFill>
                  <a:srgbClr val="6F3B5B"/>
                </a:solidFill>
                <a:latin typeface="Metropolis 2"/>
                <a:ea typeface="Metropolis 2"/>
                <a:cs typeface="Metropolis 2"/>
                <a:sym typeface="Metropolis 2"/>
              </a:rPr>
              <a:t>Belanghebbenden in kaart brengen</a:t>
            </a:r>
          </a:p>
          <a:p>
            <a:pPr algn="l" marL="539746" indent="-269873" lvl="1">
              <a:lnSpc>
                <a:spcPts val="3499"/>
              </a:lnSpc>
              <a:buFont typeface="Arial"/>
              <a:buChar char="•"/>
            </a:pPr>
            <a:r>
              <a:rPr lang="en-US" sz="2499">
                <a:solidFill>
                  <a:srgbClr val="6F3B5B"/>
                </a:solidFill>
                <a:latin typeface="Metropolis 2"/>
                <a:ea typeface="Metropolis 2"/>
                <a:cs typeface="Metropolis 2"/>
                <a:sym typeface="Metropolis 2"/>
              </a:rPr>
              <a:t>"Willebroek Wil Wat"-platform</a:t>
            </a:r>
          </a:p>
          <a:p>
            <a:pPr algn="l" marL="539746" indent="-269873" lvl="1">
              <a:lnSpc>
                <a:spcPts val="3499"/>
              </a:lnSpc>
              <a:buFont typeface="Arial"/>
              <a:buChar char="•"/>
            </a:pPr>
            <a:r>
              <a:rPr lang="en-US" sz="2499">
                <a:solidFill>
                  <a:srgbClr val="6F3B5B"/>
                </a:solidFill>
                <a:latin typeface="Metropolis 2"/>
                <a:ea typeface="Metropolis 2"/>
                <a:cs typeface="Metropolis 2"/>
                <a:sym typeface="Metropolis 2"/>
              </a:rPr>
              <a:t>Burgerpanel</a:t>
            </a:r>
          </a:p>
        </p:txBody>
      </p:sp>
      <p:grpSp>
        <p:nvGrpSpPr>
          <p:cNvPr name="Group 14" id="14"/>
          <p:cNvGrpSpPr/>
          <p:nvPr/>
        </p:nvGrpSpPr>
        <p:grpSpPr>
          <a:xfrm rot="0">
            <a:off x="13955388" y="3005034"/>
            <a:ext cx="4200302" cy="3244908"/>
            <a:chOff x="0" y="0"/>
            <a:chExt cx="1224359" cy="945868"/>
          </a:xfrm>
        </p:grpSpPr>
        <p:sp>
          <p:nvSpPr>
            <p:cNvPr name="Freeform 15" id="15"/>
            <p:cNvSpPr/>
            <p:nvPr/>
          </p:nvSpPr>
          <p:spPr>
            <a:xfrm flipH="false" flipV="false" rot="0">
              <a:off x="0" y="0"/>
              <a:ext cx="1224359" cy="945868"/>
            </a:xfrm>
            <a:custGeom>
              <a:avLst/>
              <a:gdLst/>
              <a:ahLst/>
              <a:cxnLst/>
              <a:rect r="r" b="b" t="t" l="l"/>
              <a:pathLst>
                <a:path h="945868" w="1224359">
                  <a:moveTo>
                    <a:pt x="0" y="472934"/>
                  </a:moveTo>
                  <a:lnTo>
                    <a:pt x="406400" y="0"/>
                  </a:lnTo>
                  <a:lnTo>
                    <a:pt x="406400" y="203200"/>
                  </a:lnTo>
                  <a:lnTo>
                    <a:pt x="1224359" y="203200"/>
                  </a:lnTo>
                  <a:lnTo>
                    <a:pt x="1224359" y="742668"/>
                  </a:lnTo>
                  <a:lnTo>
                    <a:pt x="406400" y="742668"/>
                  </a:lnTo>
                  <a:lnTo>
                    <a:pt x="406400" y="945868"/>
                  </a:lnTo>
                  <a:lnTo>
                    <a:pt x="0" y="472934"/>
                  </a:lnTo>
                  <a:close/>
                </a:path>
              </a:pathLst>
            </a:custGeom>
            <a:solidFill>
              <a:srgbClr val="E10444"/>
            </a:solidFill>
          </p:spPr>
        </p:sp>
        <p:sp>
          <p:nvSpPr>
            <p:cNvPr name="TextBox 16" id="16"/>
            <p:cNvSpPr txBox="true"/>
            <p:nvPr/>
          </p:nvSpPr>
          <p:spPr>
            <a:xfrm>
              <a:off x="101600" y="155575"/>
              <a:ext cx="1122759" cy="587093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openstaan voor ideeën van de inwoners/klanten/</a:t>
              </a:r>
            </a:p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collega's...</a:t>
              </a:r>
            </a:p>
          </p:txBody>
        </p:sp>
      </p:grpSp>
    </p:spTree>
  </p:cSld>
  <p:clrMapOvr>
    <a:masterClrMapping/>
  </p:clrMapOvr>
</p:sld>
</file>

<file path=ppt/slides/slide4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1028700" y="3127203"/>
            <a:ext cx="6441698" cy="5137494"/>
            <a:chOff x="0" y="0"/>
            <a:chExt cx="8588931" cy="6849992"/>
          </a:xfrm>
        </p:grpSpPr>
        <p:grpSp>
          <p:nvGrpSpPr>
            <p:cNvPr name="Group 4" id="4"/>
            <p:cNvGrpSpPr/>
            <p:nvPr/>
          </p:nvGrpSpPr>
          <p:grpSpPr>
            <a:xfrm rot="0">
              <a:off x="0" y="0"/>
              <a:ext cx="8588931" cy="6849992"/>
              <a:chOff x="0" y="0"/>
              <a:chExt cx="1696579" cy="1353085"/>
            </a:xfrm>
          </p:grpSpPr>
          <p:sp>
            <p:nvSpPr>
              <p:cNvPr name="Freeform 5" id="5"/>
              <p:cNvSpPr/>
              <p:nvPr/>
            </p:nvSpPr>
            <p:spPr>
              <a:xfrm flipH="false" flipV="false" rot="0">
                <a:off x="0" y="0"/>
                <a:ext cx="1696579" cy="1353085"/>
              </a:xfrm>
              <a:custGeom>
                <a:avLst/>
                <a:gdLst/>
                <a:ahLst/>
                <a:cxnLst/>
                <a:rect r="r" b="b" t="t" l="l"/>
                <a:pathLst>
                  <a:path h="1353085" w="1696579">
                    <a:moveTo>
                      <a:pt x="0" y="0"/>
                    </a:moveTo>
                    <a:lnTo>
                      <a:pt x="1696579" y="0"/>
                    </a:lnTo>
                    <a:lnTo>
                      <a:pt x="1696579" y="1353085"/>
                    </a:lnTo>
                    <a:lnTo>
                      <a:pt x="0" y="1353085"/>
                    </a:lnTo>
                    <a:close/>
                  </a:path>
                </a:pathLst>
              </a:custGeom>
              <a:solidFill>
                <a:srgbClr val="6E3C5A"/>
              </a:solidFill>
            </p:spPr>
          </p:sp>
          <p:sp>
            <p:nvSpPr>
              <p:cNvPr name="TextBox 6" id="6"/>
              <p:cNvSpPr txBox="true"/>
              <p:nvPr/>
            </p:nvSpPr>
            <p:spPr>
              <a:xfrm>
                <a:off x="0" y="-28575"/>
                <a:ext cx="1696579" cy="1381660"/>
              </a:xfrm>
              <a:prstGeom prst="rect">
                <a:avLst/>
              </a:prstGeom>
            </p:spPr>
            <p:txBody>
              <a:bodyPr anchor="ctr" rtlCol="false" tIns="50800" lIns="50800" bIns="50800" rIns="50800"/>
              <a:lstStyle/>
              <a:p>
                <a:pPr algn="ctr">
                  <a:lnSpc>
                    <a:spcPts val="2659"/>
                  </a:lnSpc>
                </a:pPr>
              </a:p>
            </p:txBody>
          </p:sp>
        </p:grpSp>
        <p:sp>
          <p:nvSpPr>
            <p:cNvPr name="Freeform 7" id="7"/>
            <p:cNvSpPr/>
            <p:nvPr/>
          </p:nvSpPr>
          <p:spPr>
            <a:xfrm flipH="false" flipV="false" rot="0">
              <a:off x="699625" y="939987"/>
              <a:ext cx="7178074" cy="5060066"/>
            </a:xfrm>
            <a:custGeom>
              <a:avLst/>
              <a:gdLst/>
              <a:ahLst/>
              <a:cxnLst/>
              <a:rect r="r" b="b" t="t" l="l"/>
              <a:pathLst>
                <a:path h="5060066" w="7178074">
                  <a:moveTo>
                    <a:pt x="0" y="0"/>
                  </a:moveTo>
                  <a:lnTo>
                    <a:pt x="7178074" y="0"/>
                  </a:lnTo>
                  <a:lnTo>
                    <a:pt x="7178074" y="5060065"/>
                  </a:lnTo>
                  <a:lnTo>
                    <a:pt x="0" y="5060065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3"/>
              <a:stretch>
                <a:fillRect l="0" t="0" r="0" b="0"/>
              </a:stretch>
            </a:blipFill>
          </p:spPr>
        </p:sp>
      </p:grpSp>
      <p:sp>
        <p:nvSpPr>
          <p:cNvPr name="TextBox 8" id="8"/>
          <p:cNvSpPr txBox="true"/>
          <p:nvPr/>
        </p:nvSpPr>
        <p:spPr>
          <a:xfrm rot="0">
            <a:off x="8013230" y="3856324"/>
            <a:ext cx="9643820" cy="273939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Informeren doen we via onze vaste informatiekanalen, outreachend (dat wil zeggen dat we zelf naar de mensen toe stappen op evenementen, aan de schoolpoort,...), ... </a:t>
            </a:r>
          </a:p>
        </p:txBody>
      </p:sp>
      <p:grpSp>
        <p:nvGrpSpPr>
          <p:cNvPr name="Group 9" id="9"/>
          <p:cNvGrpSpPr/>
          <p:nvPr/>
        </p:nvGrpSpPr>
        <p:grpSpPr>
          <a:xfrm rot="0">
            <a:off x="13918759" y="7055840"/>
            <a:ext cx="3086100" cy="2773076"/>
            <a:chOff x="0" y="0"/>
            <a:chExt cx="812800" cy="730357"/>
          </a:xfrm>
        </p:grpSpPr>
        <p:sp>
          <p:nvSpPr>
            <p:cNvPr name="Freeform 10" id="10"/>
            <p:cNvSpPr/>
            <p:nvPr/>
          </p:nvSpPr>
          <p:spPr>
            <a:xfrm flipH="false" flipV="false" rot="0">
              <a:off x="0" y="0"/>
              <a:ext cx="812800" cy="730357"/>
            </a:xfrm>
            <a:custGeom>
              <a:avLst/>
              <a:gdLst/>
              <a:ahLst/>
              <a:cxnLst/>
              <a:rect r="r" b="b" t="t" l="l"/>
              <a:pathLst>
                <a:path h="730357" w="812800">
                  <a:moveTo>
                    <a:pt x="406400" y="0"/>
                  </a:moveTo>
                  <a:cubicBezTo>
                    <a:pt x="181951" y="0"/>
                    <a:pt x="0" y="163496"/>
                    <a:pt x="0" y="365179"/>
                  </a:cubicBezTo>
                  <a:cubicBezTo>
                    <a:pt x="0" y="566861"/>
                    <a:pt x="181951" y="730357"/>
                    <a:pt x="406400" y="730357"/>
                  </a:cubicBezTo>
                  <a:cubicBezTo>
                    <a:pt x="630849" y="730357"/>
                    <a:pt x="812800" y="566861"/>
                    <a:pt x="812800" y="365179"/>
                  </a:cubicBezTo>
                  <a:cubicBezTo>
                    <a:pt x="812800" y="163496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11" id="11"/>
            <p:cNvSpPr txBox="true"/>
            <p:nvPr/>
          </p:nvSpPr>
          <p:spPr>
            <a:xfrm>
              <a:off x="76200" y="39896"/>
              <a:ext cx="660400" cy="621990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2659"/>
                </a:lnSpc>
              </a:pPr>
              <a:r>
                <a:rPr lang="en-US" sz="1899">
                  <a:solidFill>
                    <a:srgbClr val="FFFFFF"/>
                  </a:solidFill>
                  <a:latin typeface="League Spartan"/>
                  <a:ea typeface="League Spartan"/>
                  <a:cs typeface="League Spartan"/>
                  <a:sym typeface="League Spartan"/>
                </a:rPr>
                <a:t>en openbaarheid van bestuur </a:t>
              </a:r>
            </a:p>
          </p:txBody>
        </p:sp>
      </p:grpSp>
      <p:sp>
        <p:nvSpPr>
          <p:cNvPr name="TextBox 12" id="12"/>
          <p:cNvSpPr txBox="true"/>
          <p:nvPr/>
        </p:nvSpPr>
        <p:spPr>
          <a:xfrm rot="0">
            <a:off x="7470398" y="711188"/>
            <a:ext cx="3347204" cy="96139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7909"/>
              </a:lnSpc>
            </a:pPr>
            <a:r>
              <a:rPr lang="en-US" sz="5649">
                <a:solidFill>
                  <a:srgbClr val="6F3B5B"/>
                </a:solidFill>
                <a:latin typeface="Contrail One"/>
                <a:ea typeface="Contrail One"/>
                <a:cs typeface="Contrail One"/>
                <a:sym typeface="Contrail One"/>
              </a:rPr>
              <a:t>Informeren</a:t>
            </a:r>
          </a:p>
        </p:txBody>
      </p:sp>
    </p:spTree>
  </p:cSld>
  <p:clrMapOvr>
    <a:masterClrMapping/>
  </p:clrMapOvr>
</p:sld>
</file>

<file path=ppt/slides/slide5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499459" y="2008774"/>
            <a:ext cx="6165532" cy="4860459"/>
            <a:chOff x="0" y="0"/>
            <a:chExt cx="8220710" cy="6480611"/>
          </a:xfrm>
        </p:grpSpPr>
        <p:grpSp>
          <p:nvGrpSpPr>
            <p:cNvPr name="Group 4" id="4"/>
            <p:cNvGrpSpPr/>
            <p:nvPr/>
          </p:nvGrpSpPr>
          <p:grpSpPr>
            <a:xfrm rot="0">
              <a:off x="0" y="0"/>
              <a:ext cx="8220710" cy="6480611"/>
              <a:chOff x="0" y="0"/>
              <a:chExt cx="1623844" cy="1280121"/>
            </a:xfrm>
          </p:grpSpPr>
          <p:sp>
            <p:nvSpPr>
              <p:cNvPr name="Freeform 5" id="5"/>
              <p:cNvSpPr/>
              <p:nvPr/>
            </p:nvSpPr>
            <p:spPr>
              <a:xfrm flipH="false" flipV="false" rot="0">
                <a:off x="0" y="0"/>
                <a:ext cx="1623844" cy="1280121"/>
              </a:xfrm>
              <a:custGeom>
                <a:avLst/>
                <a:gdLst/>
                <a:ahLst/>
                <a:cxnLst/>
                <a:rect r="r" b="b" t="t" l="l"/>
                <a:pathLst>
                  <a:path h="1280121" w="1623844">
                    <a:moveTo>
                      <a:pt x="0" y="0"/>
                    </a:moveTo>
                    <a:lnTo>
                      <a:pt x="1623844" y="0"/>
                    </a:lnTo>
                    <a:lnTo>
                      <a:pt x="1623844" y="1280121"/>
                    </a:lnTo>
                    <a:lnTo>
                      <a:pt x="0" y="1280121"/>
                    </a:lnTo>
                    <a:close/>
                  </a:path>
                </a:pathLst>
              </a:custGeom>
              <a:solidFill>
                <a:srgbClr val="6E3C5A"/>
              </a:solidFill>
            </p:spPr>
          </p:sp>
          <p:sp>
            <p:nvSpPr>
              <p:cNvPr name="TextBox 6" id="6"/>
              <p:cNvSpPr txBox="true"/>
              <p:nvPr/>
            </p:nvSpPr>
            <p:spPr>
              <a:xfrm>
                <a:off x="0" y="-28575"/>
                <a:ext cx="1623844" cy="1308696"/>
              </a:xfrm>
              <a:prstGeom prst="rect">
                <a:avLst/>
              </a:prstGeom>
            </p:spPr>
            <p:txBody>
              <a:bodyPr anchor="ctr" rtlCol="false" tIns="50800" lIns="50800" bIns="50800" rIns="50800"/>
              <a:lstStyle/>
              <a:p>
                <a:pPr algn="ctr">
                  <a:lnSpc>
                    <a:spcPts val="2659"/>
                  </a:lnSpc>
                </a:pPr>
              </a:p>
            </p:txBody>
          </p:sp>
        </p:grpSp>
        <p:sp>
          <p:nvSpPr>
            <p:cNvPr name="Freeform 7" id="7"/>
            <p:cNvSpPr/>
            <p:nvPr/>
          </p:nvSpPr>
          <p:spPr>
            <a:xfrm flipH="false" flipV="false" rot="0">
              <a:off x="701350" y="864476"/>
              <a:ext cx="6818011" cy="4806245"/>
            </a:xfrm>
            <a:custGeom>
              <a:avLst/>
              <a:gdLst/>
              <a:ahLst/>
              <a:cxnLst/>
              <a:rect r="r" b="b" t="t" l="l"/>
              <a:pathLst>
                <a:path h="4806245" w="6818011">
                  <a:moveTo>
                    <a:pt x="0" y="0"/>
                  </a:moveTo>
                  <a:lnTo>
                    <a:pt x="6818010" y="0"/>
                  </a:lnTo>
                  <a:lnTo>
                    <a:pt x="6818010" y="4806244"/>
                  </a:lnTo>
                  <a:lnTo>
                    <a:pt x="0" y="4806244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3"/>
              <a:stretch>
                <a:fillRect l="0" t="0" r="0" b="0"/>
              </a:stretch>
            </a:blipFill>
          </p:spPr>
        </p:sp>
      </p:grpSp>
      <p:grpSp>
        <p:nvGrpSpPr>
          <p:cNvPr name="Group 8" id="8"/>
          <p:cNvGrpSpPr/>
          <p:nvPr/>
        </p:nvGrpSpPr>
        <p:grpSpPr>
          <a:xfrm rot="0">
            <a:off x="653578" y="7391096"/>
            <a:ext cx="2581668" cy="2581668"/>
            <a:chOff x="0" y="0"/>
            <a:chExt cx="812800" cy="812800"/>
          </a:xfrm>
        </p:grpSpPr>
        <p:sp>
          <p:nvSpPr>
            <p:cNvPr name="Freeform 9" id="9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E10444"/>
            </a:solidFill>
          </p:spPr>
        </p:sp>
        <p:sp>
          <p:nvSpPr>
            <p:cNvPr name="TextBox 10" id="10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Adviesraden</a:t>
              </a:r>
            </a:p>
          </p:txBody>
        </p:sp>
      </p:grpSp>
      <p:grpSp>
        <p:nvGrpSpPr>
          <p:cNvPr name="Group 11" id="11"/>
          <p:cNvGrpSpPr/>
          <p:nvPr/>
        </p:nvGrpSpPr>
        <p:grpSpPr>
          <a:xfrm rot="0">
            <a:off x="6907805" y="6676632"/>
            <a:ext cx="2796672" cy="2581668"/>
            <a:chOff x="0" y="0"/>
            <a:chExt cx="880491" cy="812800"/>
          </a:xfrm>
        </p:grpSpPr>
        <p:sp>
          <p:nvSpPr>
            <p:cNvPr name="Freeform 12" id="12"/>
            <p:cNvSpPr/>
            <p:nvPr/>
          </p:nvSpPr>
          <p:spPr>
            <a:xfrm flipH="false" flipV="false" rot="0">
              <a:off x="0" y="0"/>
              <a:ext cx="880491" cy="812800"/>
            </a:xfrm>
            <a:custGeom>
              <a:avLst/>
              <a:gdLst/>
              <a:ahLst/>
              <a:cxnLst/>
              <a:rect r="r" b="b" t="t" l="l"/>
              <a:pathLst>
                <a:path h="812800" w="880491">
                  <a:moveTo>
                    <a:pt x="440245" y="0"/>
                  </a:moveTo>
                  <a:cubicBezTo>
                    <a:pt x="197105" y="0"/>
                    <a:pt x="0" y="181951"/>
                    <a:pt x="0" y="406400"/>
                  </a:cubicBezTo>
                  <a:cubicBezTo>
                    <a:pt x="0" y="630849"/>
                    <a:pt x="197105" y="812800"/>
                    <a:pt x="440245" y="812800"/>
                  </a:cubicBezTo>
                  <a:cubicBezTo>
                    <a:pt x="683386" y="812800"/>
                    <a:pt x="880491" y="630849"/>
                    <a:pt x="880491" y="406400"/>
                  </a:cubicBezTo>
                  <a:cubicBezTo>
                    <a:pt x="880491" y="181951"/>
                    <a:pt x="683386" y="0"/>
                    <a:pt x="440245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13" id="13"/>
            <p:cNvSpPr txBox="true"/>
            <p:nvPr/>
          </p:nvSpPr>
          <p:spPr>
            <a:xfrm>
              <a:off x="82546" y="28575"/>
              <a:ext cx="715399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Werkgroepen</a:t>
              </a:r>
            </a:p>
          </p:txBody>
        </p:sp>
      </p:grpSp>
      <p:grpSp>
        <p:nvGrpSpPr>
          <p:cNvPr name="Group 14" id="14"/>
          <p:cNvGrpSpPr/>
          <p:nvPr/>
        </p:nvGrpSpPr>
        <p:grpSpPr>
          <a:xfrm rot="0">
            <a:off x="10556049" y="7503138"/>
            <a:ext cx="2581668" cy="2581668"/>
            <a:chOff x="0" y="0"/>
            <a:chExt cx="812800" cy="812800"/>
          </a:xfrm>
        </p:grpSpPr>
        <p:sp>
          <p:nvSpPr>
            <p:cNvPr name="Freeform 15" id="15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E10444"/>
            </a:solidFill>
          </p:spPr>
        </p:sp>
        <p:sp>
          <p:nvSpPr>
            <p:cNvPr name="TextBox 16" id="16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"Willebroek Wil Wat"-workshops</a:t>
              </a:r>
            </a:p>
          </p:txBody>
        </p:sp>
      </p:grpSp>
      <p:grpSp>
        <p:nvGrpSpPr>
          <p:cNvPr name="Group 17" id="17"/>
          <p:cNvGrpSpPr/>
          <p:nvPr/>
        </p:nvGrpSpPr>
        <p:grpSpPr>
          <a:xfrm rot="0">
            <a:off x="3925387" y="7967466"/>
            <a:ext cx="2292277" cy="2117340"/>
            <a:chOff x="0" y="0"/>
            <a:chExt cx="545134" cy="503532"/>
          </a:xfrm>
        </p:grpSpPr>
        <p:sp>
          <p:nvSpPr>
            <p:cNvPr name="Freeform 18" id="18"/>
            <p:cNvSpPr/>
            <p:nvPr/>
          </p:nvSpPr>
          <p:spPr>
            <a:xfrm flipH="false" flipV="false" rot="0">
              <a:off x="0" y="0"/>
              <a:ext cx="545134" cy="503532"/>
            </a:xfrm>
            <a:custGeom>
              <a:avLst/>
              <a:gdLst/>
              <a:ahLst/>
              <a:cxnLst/>
              <a:rect r="r" b="b" t="t" l="l"/>
              <a:pathLst>
                <a:path h="503532" w="545134">
                  <a:moveTo>
                    <a:pt x="272567" y="0"/>
                  </a:moveTo>
                  <a:cubicBezTo>
                    <a:pt x="122032" y="0"/>
                    <a:pt x="0" y="112719"/>
                    <a:pt x="0" y="251766"/>
                  </a:cubicBezTo>
                  <a:cubicBezTo>
                    <a:pt x="0" y="390812"/>
                    <a:pt x="122032" y="503532"/>
                    <a:pt x="272567" y="503532"/>
                  </a:cubicBezTo>
                  <a:cubicBezTo>
                    <a:pt x="423102" y="503532"/>
                    <a:pt x="545134" y="390812"/>
                    <a:pt x="545134" y="251766"/>
                  </a:cubicBezTo>
                  <a:cubicBezTo>
                    <a:pt x="545134" y="112719"/>
                    <a:pt x="423102" y="0"/>
                    <a:pt x="272567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19" id="19"/>
            <p:cNvSpPr txBox="true"/>
            <p:nvPr/>
          </p:nvSpPr>
          <p:spPr>
            <a:xfrm>
              <a:off x="51106" y="-419"/>
              <a:ext cx="442922" cy="45674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Netwerk-</a:t>
              </a:r>
            </a:p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momenten </a:t>
              </a:r>
            </a:p>
          </p:txBody>
        </p:sp>
      </p:grpSp>
      <p:sp>
        <p:nvSpPr>
          <p:cNvPr name="TextBox 20" id="20"/>
          <p:cNvSpPr txBox="true"/>
          <p:nvPr/>
        </p:nvSpPr>
        <p:spPr>
          <a:xfrm rot="0">
            <a:off x="6056233" y="711188"/>
            <a:ext cx="6175534" cy="96139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7909"/>
              </a:lnSpc>
            </a:pPr>
            <a:r>
              <a:rPr lang="en-US" sz="5649">
                <a:solidFill>
                  <a:srgbClr val="6F3B5B"/>
                </a:solidFill>
                <a:latin typeface="Contrail One"/>
                <a:ea typeface="Contrail One"/>
                <a:cs typeface="Contrail One"/>
                <a:sym typeface="Contrail One"/>
              </a:rPr>
              <a:t>Consultatie en advies</a:t>
            </a:r>
          </a:p>
        </p:txBody>
      </p:sp>
      <p:sp>
        <p:nvSpPr>
          <p:cNvPr name="TextBox 21" id="21"/>
          <p:cNvSpPr txBox="true"/>
          <p:nvPr/>
        </p:nvSpPr>
        <p:spPr>
          <a:xfrm rot="0">
            <a:off x="8029768" y="2252064"/>
            <a:ext cx="9643820" cy="218694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We toetsen zaken af met inwoners, klanten, buurtbewoners,...  op regelmatige tijdstippen en ook digitaal. We vragen advies en betrekken de mensen tijdig. </a:t>
            </a:r>
          </a:p>
        </p:txBody>
      </p:sp>
      <p:grpSp>
        <p:nvGrpSpPr>
          <p:cNvPr name="Group 22" id="22"/>
          <p:cNvGrpSpPr/>
          <p:nvPr/>
        </p:nvGrpSpPr>
        <p:grpSpPr>
          <a:xfrm rot="0">
            <a:off x="13575567" y="6676632"/>
            <a:ext cx="2796672" cy="2581668"/>
            <a:chOff x="0" y="0"/>
            <a:chExt cx="880491" cy="812800"/>
          </a:xfrm>
        </p:grpSpPr>
        <p:sp>
          <p:nvSpPr>
            <p:cNvPr name="Freeform 23" id="23"/>
            <p:cNvSpPr/>
            <p:nvPr/>
          </p:nvSpPr>
          <p:spPr>
            <a:xfrm flipH="false" flipV="false" rot="0">
              <a:off x="0" y="0"/>
              <a:ext cx="880491" cy="812800"/>
            </a:xfrm>
            <a:custGeom>
              <a:avLst/>
              <a:gdLst/>
              <a:ahLst/>
              <a:cxnLst/>
              <a:rect r="r" b="b" t="t" l="l"/>
              <a:pathLst>
                <a:path h="812800" w="880491">
                  <a:moveTo>
                    <a:pt x="440245" y="0"/>
                  </a:moveTo>
                  <a:cubicBezTo>
                    <a:pt x="197105" y="0"/>
                    <a:pt x="0" y="181951"/>
                    <a:pt x="0" y="406400"/>
                  </a:cubicBezTo>
                  <a:cubicBezTo>
                    <a:pt x="0" y="630849"/>
                    <a:pt x="197105" y="812800"/>
                    <a:pt x="440245" y="812800"/>
                  </a:cubicBezTo>
                  <a:cubicBezTo>
                    <a:pt x="683386" y="812800"/>
                    <a:pt x="880491" y="630849"/>
                    <a:pt x="880491" y="406400"/>
                  </a:cubicBezTo>
                  <a:cubicBezTo>
                    <a:pt x="880491" y="181951"/>
                    <a:pt x="683386" y="0"/>
                    <a:pt x="440245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24" id="24"/>
            <p:cNvSpPr txBox="true"/>
            <p:nvPr/>
          </p:nvSpPr>
          <p:spPr>
            <a:xfrm>
              <a:off x="82546" y="28575"/>
              <a:ext cx="715399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Buurt aan de beurt</a:t>
              </a:r>
            </a:p>
          </p:txBody>
        </p:sp>
      </p:grpSp>
    </p:spTree>
  </p:cSld>
  <p:clrMapOvr>
    <a:masterClrMapping/>
  </p:clrMapOvr>
</p:sld>
</file>

<file path=ppt/slides/slide6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1944495" y="3331736"/>
            <a:ext cx="3086100" cy="3086100"/>
            <a:chOff x="0" y="0"/>
            <a:chExt cx="812800" cy="8128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5" id="5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netwerken</a:t>
              </a:r>
            </a:p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sociale functie </a:t>
              </a:r>
            </a:p>
          </p:txBody>
        </p:sp>
      </p:grpSp>
      <p:sp>
        <p:nvSpPr>
          <p:cNvPr name="TextBox 6" id="6"/>
          <p:cNvSpPr txBox="true"/>
          <p:nvPr/>
        </p:nvSpPr>
        <p:spPr>
          <a:xfrm rot="0">
            <a:off x="1580461" y="1687721"/>
            <a:ext cx="3450134" cy="1644015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4409"/>
              </a:lnSpc>
            </a:pPr>
            <a:r>
              <a:rPr lang="en-US" sz="3150" b="true">
                <a:solidFill>
                  <a:srgbClr val="6F3B5B"/>
                </a:solidFill>
                <a:latin typeface="Metropolis 1"/>
                <a:ea typeface="Metropolis 1"/>
                <a:cs typeface="Metropolis 1"/>
                <a:sym typeface="Metropolis 1"/>
              </a:rPr>
              <a:t>Adviesraden 2.0 </a:t>
            </a:r>
          </a:p>
          <a:p>
            <a:pPr algn="l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Montserrat Classic"/>
                <a:ea typeface="Montserrat Classic"/>
                <a:cs typeface="Montserrat Classic"/>
                <a:sym typeface="Montserrat Classic"/>
              </a:rPr>
              <a:t> </a:t>
            </a:r>
          </a:p>
          <a:p>
            <a:pPr algn="ctr">
              <a:lnSpc>
                <a:spcPts val="4409"/>
              </a:lnSpc>
            </a:pPr>
          </a:p>
        </p:txBody>
      </p:sp>
      <p:grpSp>
        <p:nvGrpSpPr>
          <p:cNvPr name="Group 7" id="7"/>
          <p:cNvGrpSpPr/>
          <p:nvPr/>
        </p:nvGrpSpPr>
        <p:grpSpPr>
          <a:xfrm rot="0">
            <a:off x="7600950" y="3331736"/>
            <a:ext cx="3086100" cy="3086100"/>
            <a:chOff x="0" y="0"/>
            <a:chExt cx="812800" cy="812800"/>
          </a:xfrm>
        </p:grpSpPr>
        <p:sp>
          <p:nvSpPr>
            <p:cNvPr name="Freeform 8" id="8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E10444"/>
            </a:solidFill>
          </p:spPr>
        </p:sp>
        <p:sp>
          <p:nvSpPr>
            <p:cNvPr name="TextBox 9" id="9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beleidsadvies  </a:t>
              </a:r>
            </a:p>
          </p:txBody>
        </p:sp>
      </p:grpSp>
      <p:grpSp>
        <p:nvGrpSpPr>
          <p:cNvPr name="Group 10" id="10"/>
          <p:cNvGrpSpPr/>
          <p:nvPr/>
        </p:nvGrpSpPr>
        <p:grpSpPr>
          <a:xfrm rot="0">
            <a:off x="13412782" y="3331736"/>
            <a:ext cx="3086100" cy="3086100"/>
            <a:chOff x="0" y="0"/>
            <a:chExt cx="812800" cy="812800"/>
          </a:xfrm>
        </p:grpSpPr>
        <p:sp>
          <p:nvSpPr>
            <p:cNvPr name="Freeform 11" id="11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E73551"/>
            </a:solidFill>
          </p:spPr>
        </p:sp>
        <p:sp>
          <p:nvSpPr>
            <p:cNvPr name="TextBox 12" id="12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acties uitwerken  </a:t>
              </a:r>
            </a:p>
          </p:txBody>
        </p:sp>
      </p:grpSp>
    </p:spTree>
  </p:cSld>
  <p:clrMapOvr>
    <a:masterClrMapping/>
  </p:clrMapOvr>
</p:sld>
</file>

<file path=ppt/slides/slide7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1944495" y="3331736"/>
            <a:ext cx="3086100" cy="3086100"/>
            <a:chOff x="0" y="0"/>
            <a:chExt cx="812800" cy="8128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5" id="5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netwerken</a:t>
              </a:r>
            </a:p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sociale functie </a:t>
              </a:r>
            </a:p>
          </p:txBody>
        </p:sp>
      </p:grpSp>
      <p:grpSp>
        <p:nvGrpSpPr>
          <p:cNvPr name="Group 6" id="6"/>
          <p:cNvGrpSpPr/>
          <p:nvPr/>
        </p:nvGrpSpPr>
        <p:grpSpPr>
          <a:xfrm rot="0">
            <a:off x="7600950" y="3331736"/>
            <a:ext cx="3086100" cy="3086100"/>
            <a:chOff x="0" y="0"/>
            <a:chExt cx="812800" cy="812800"/>
          </a:xfrm>
        </p:grpSpPr>
        <p:sp>
          <p:nvSpPr>
            <p:cNvPr name="Freeform 7" id="7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E10444"/>
            </a:solidFill>
          </p:spPr>
        </p:sp>
        <p:sp>
          <p:nvSpPr>
            <p:cNvPr name="TextBox 8" id="8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beleidsadvies  </a:t>
              </a:r>
            </a:p>
          </p:txBody>
        </p:sp>
      </p:grpSp>
      <p:grpSp>
        <p:nvGrpSpPr>
          <p:cNvPr name="Group 9" id="9"/>
          <p:cNvGrpSpPr/>
          <p:nvPr/>
        </p:nvGrpSpPr>
        <p:grpSpPr>
          <a:xfrm rot="0">
            <a:off x="13412782" y="3331736"/>
            <a:ext cx="3086100" cy="3086100"/>
            <a:chOff x="0" y="0"/>
            <a:chExt cx="812800" cy="812800"/>
          </a:xfrm>
        </p:grpSpPr>
        <p:sp>
          <p:nvSpPr>
            <p:cNvPr name="Freeform 10" id="10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E73551"/>
            </a:solidFill>
          </p:spPr>
        </p:sp>
        <p:sp>
          <p:nvSpPr>
            <p:cNvPr name="TextBox 11" id="11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acties uitwerken  </a:t>
              </a:r>
            </a:p>
          </p:txBody>
        </p:sp>
      </p:grpSp>
      <p:grpSp>
        <p:nvGrpSpPr>
          <p:cNvPr name="Group 12" id="12"/>
          <p:cNvGrpSpPr/>
          <p:nvPr/>
        </p:nvGrpSpPr>
        <p:grpSpPr>
          <a:xfrm rot="0">
            <a:off x="1944495" y="6924742"/>
            <a:ext cx="3086100" cy="1200681"/>
            <a:chOff x="0" y="0"/>
            <a:chExt cx="812800" cy="316229"/>
          </a:xfrm>
        </p:grpSpPr>
        <p:sp>
          <p:nvSpPr>
            <p:cNvPr name="Freeform 13" id="13"/>
            <p:cNvSpPr/>
            <p:nvPr/>
          </p:nvSpPr>
          <p:spPr>
            <a:xfrm flipH="false" flipV="false" rot="0">
              <a:off x="0" y="0"/>
              <a:ext cx="812800" cy="316229"/>
            </a:xfrm>
            <a:custGeom>
              <a:avLst/>
              <a:gdLst/>
              <a:ahLst/>
              <a:cxnLst/>
              <a:rect r="r" b="b" t="t" l="l"/>
              <a:pathLst>
                <a:path h="316229" w="812800">
                  <a:moveTo>
                    <a:pt x="0" y="0"/>
                  </a:moveTo>
                  <a:lnTo>
                    <a:pt x="812800" y="0"/>
                  </a:lnTo>
                  <a:lnTo>
                    <a:pt x="812800" y="316229"/>
                  </a:lnTo>
                  <a:lnTo>
                    <a:pt x="0" y="316229"/>
                  </a:ln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14" id="14"/>
            <p:cNvSpPr txBox="true"/>
            <p:nvPr/>
          </p:nvSpPr>
          <p:spPr>
            <a:xfrm>
              <a:off x="0" y="-47625"/>
              <a:ext cx="812800" cy="363854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netwerkmomenten</a:t>
              </a:r>
            </a:p>
          </p:txBody>
        </p:sp>
      </p:grpSp>
      <p:sp>
        <p:nvSpPr>
          <p:cNvPr name="TextBox 15" id="15"/>
          <p:cNvSpPr txBox="true"/>
          <p:nvPr/>
        </p:nvSpPr>
        <p:spPr>
          <a:xfrm rot="0">
            <a:off x="1580461" y="1687721"/>
            <a:ext cx="3450134" cy="1644015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4409"/>
              </a:lnSpc>
            </a:pPr>
            <a:r>
              <a:rPr lang="en-US" sz="3150" b="true">
                <a:solidFill>
                  <a:srgbClr val="6F3B5B"/>
                </a:solidFill>
                <a:latin typeface="Metropolis 1"/>
                <a:ea typeface="Metropolis 1"/>
                <a:cs typeface="Metropolis 1"/>
                <a:sym typeface="Metropolis 1"/>
              </a:rPr>
              <a:t>Adviesraden 2.0 </a:t>
            </a:r>
          </a:p>
          <a:p>
            <a:pPr algn="l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Montserrat Classic"/>
                <a:ea typeface="Montserrat Classic"/>
                <a:cs typeface="Montserrat Classic"/>
                <a:sym typeface="Montserrat Classic"/>
              </a:rPr>
              <a:t> </a:t>
            </a:r>
          </a:p>
          <a:p>
            <a:pPr algn="ctr">
              <a:lnSpc>
                <a:spcPts val="4409"/>
              </a:lnSpc>
            </a:pPr>
          </a:p>
        </p:txBody>
      </p:sp>
    </p:spTree>
  </p:cSld>
  <p:clrMapOvr>
    <a:masterClrMapping/>
  </p:clrMapOvr>
</p:sld>
</file>

<file path=ppt/slides/slide8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1944495" y="3331736"/>
            <a:ext cx="3086100" cy="3086100"/>
            <a:chOff x="0" y="0"/>
            <a:chExt cx="812800" cy="8128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5" id="5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netwerken</a:t>
              </a:r>
            </a:p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sociale functie </a:t>
              </a:r>
            </a:p>
          </p:txBody>
        </p:sp>
      </p:grpSp>
      <p:grpSp>
        <p:nvGrpSpPr>
          <p:cNvPr name="Group 6" id="6"/>
          <p:cNvGrpSpPr/>
          <p:nvPr/>
        </p:nvGrpSpPr>
        <p:grpSpPr>
          <a:xfrm rot="0">
            <a:off x="7600950" y="3331736"/>
            <a:ext cx="3086100" cy="3086100"/>
            <a:chOff x="0" y="0"/>
            <a:chExt cx="812800" cy="812800"/>
          </a:xfrm>
        </p:grpSpPr>
        <p:sp>
          <p:nvSpPr>
            <p:cNvPr name="Freeform 7" id="7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E10444"/>
            </a:solidFill>
          </p:spPr>
        </p:sp>
        <p:sp>
          <p:nvSpPr>
            <p:cNvPr name="TextBox 8" id="8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beleidsadvies  </a:t>
              </a:r>
            </a:p>
          </p:txBody>
        </p:sp>
      </p:grpSp>
      <p:grpSp>
        <p:nvGrpSpPr>
          <p:cNvPr name="Group 9" id="9"/>
          <p:cNvGrpSpPr/>
          <p:nvPr/>
        </p:nvGrpSpPr>
        <p:grpSpPr>
          <a:xfrm rot="0">
            <a:off x="13412782" y="3331736"/>
            <a:ext cx="3086100" cy="3086100"/>
            <a:chOff x="0" y="0"/>
            <a:chExt cx="812800" cy="812800"/>
          </a:xfrm>
        </p:grpSpPr>
        <p:sp>
          <p:nvSpPr>
            <p:cNvPr name="Freeform 10" id="10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E73551"/>
            </a:solidFill>
          </p:spPr>
        </p:sp>
        <p:sp>
          <p:nvSpPr>
            <p:cNvPr name="TextBox 11" id="11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acties uitwerken  </a:t>
              </a:r>
            </a:p>
          </p:txBody>
        </p:sp>
      </p:grpSp>
      <p:grpSp>
        <p:nvGrpSpPr>
          <p:cNvPr name="Group 12" id="12"/>
          <p:cNvGrpSpPr/>
          <p:nvPr/>
        </p:nvGrpSpPr>
        <p:grpSpPr>
          <a:xfrm rot="0">
            <a:off x="1944495" y="6924742"/>
            <a:ext cx="3086100" cy="1200681"/>
            <a:chOff x="0" y="0"/>
            <a:chExt cx="812800" cy="316229"/>
          </a:xfrm>
        </p:grpSpPr>
        <p:sp>
          <p:nvSpPr>
            <p:cNvPr name="Freeform 13" id="13"/>
            <p:cNvSpPr/>
            <p:nvPr/>
          </p:nvSpPr>
          <p:spPr>
            <a:xfrm flipH="false" flipV="false" rot="0">
              <a:off x="0" y="0"/>
              <a:ext cx="812800" cy="316229"/>
            </a:xfrm>
            <a:custGeom>
              <a:avLst/>
              <a:gdLst/>
              <a:ahLst/>
              <a:cxnLst/>
              <a:rect r="r" b="b" t="t" l="l"/>
              <a:pathLst>
                <a:path h="316229" w="812800">
                  <a:moveTo>
                    <a:pt x="0" y="0"/>
                  </a:moveTo>
                  <a:lnTo>
                    <a:pt x="812800" y="0"/>
                  </a:lnTo>
                  <a:lnTo>
                    <a:pt x="812800" y="316229"/>
                  </a:lnTo>
                  <a:lnTo>
                    <a:pt x="0" y="316229"/>
                  </a:ln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14" id="14"/>
            <p:cNvSpPr txBox="true"/>
            <p:nvPr/>
          </p:nvSpPr>
          <p:spPr>
            <a:xfrm>
              <a:off x="0" y="-47625"/>
              <a:ext cx="812800" cy="363854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netwerkmomenten</a:t>
              </a:r>
            </a:p>
          </p:txBody>
        </p:sp>
      </p:grpSp>
      <p:sp>
        <p:nvSpPr>
          <p:cNvPr name="TextBox 15" id="15"/>
          <p:cNvSpPr txBox="true"/>
          <p:nvPr/>
        </p:nvSpPr>
        <p:spPr>
          <a:xfrm rot="0">
            <a:off x="1580461" y="1687721"/>
            <a:ext cx="3450134" cy="1644015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4409"/>
              </a:lnSpc>
            </a:pPr>
            <a:r>
              <a:rPr lang="en-US" sz="3150" b="true">
                <a:solidFill>
                  <a:srgbClr val="6F3B5B"/>
                </a:solidFill>
                <a:latin typeface="Metropolis 1"/>
                <a:ea typeface="Metropolis 1"/>
                <a:cs typeface="Metropolis 1"/>
                <a:sym typeface="Metropolis 1"/>
              </a:rPr>
              <a:t>Adviesraden 2.0 </a:t>
            </a:r>
          </a:p>
          <a:p>
            <a:pPr algn="l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Montserrat Classic"/>
                <a:ea typeface="Montserrat Classic"/>
                <a:cs typeface="Montserrat Classic"/>
                <a:sym typeface="Montserrat Classic"/>
              </a:rPr>
              <a:t> </a:t>
            </a:r>
          </a:p>
          <a:p>
            <a:pPr algn="ctr">
              <a:lnSpc>
                <a:spcPts val="4409"/>
              </a:lnSpc>
            </a:pPr>
          </a:p>
        </p:txBody>
      </p:sp>
      <p:grpSp>
        <p:nvGrpSpPr>
          <p:cNvPr name="Group 16" id="16"/>
          <p:cNvGrpSpPr/>
          <p:nvPr/>
        </p:nvGrpSpPr>
        <p:grpSpPr>
          <a:xfrm rot="0">
            <a:off x="7600950" y="6924742"/>
            <a:ext cx="3086100" cy="1200681"/>
            <a:chOff x="0" y="0"/>
            <a:chExt cx="812800" cy="316229"/>
          </a:xfrm>
        </p:grpSpPr>
        <p:sp>
          <p:nvSpPr>
            <p:cNvPr name="Freeform 17" id="17"/>
            <p:cNvSpPr/>
            <p:nvPr/>
          </p:nvSpPr>
          <p:spPr>
            <a:xfrm flipH="false" flipV="false" rot="0">
              <a:off x="0" y="0"/>
              <a:ext cx="812800" cy="316229"/>
            </a:xfrm>
            <a:custGeom>
              <a:avLst/>
              <a:gdLst/>
              <a:ahLst/>
              <a:cxnLst/>
              <a:rect r="r" b="b" t="t" l="l"/>
              <a:pathLst>
                <a:path h="316229" w="812800">
                  <a:moveTo>
                    <a:pt x="0" y="0"/>
                  </a:moveTo>
                  <a:lnTo>
                    <a:pt x="812800" y="0"/>
                  </a:lnTo>
                  <a:lnTo>
                    <a:pt x="812800" y="316229"/>
                  </a:lnTo>
                  <a:lnTo>
                    <a:pt x="0" y="316229"/>
                  </a:lnTo>
                  <a:close/>
                </a:path>
              </a:pathLst>
            </a:custGeom>
            <a:solidFill>
              <a:srgbClr val="E10444"/>
            </a:solidFill>
          </p:spPr>
        </p:sp>
        <p:sp>
          <p:nvSpPr>
            <p:cNvPr name="TextBox 18" id="18"/>
            <p:cNvSpPr txBox="true"/>
            <p:nvPr/>
          </p:nvSpPr>
          <p:spPr>
            <a:xfrm>
              <a:off x="0" y="-47625"/>
              <a:ext cx="812800" cy="363854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workshops </a:t>
              </a:r>
            </a:p>
          </p:txBody>
        </p:sp>
      </p:grpSp>
      <p:grpSp>
        <p:nvGrpSpPr>
          <p:cNvPr name="Group 19" id="19"/>
          <p:cNvGrpSpPr/>
          <p:nvPr/>
        </p:nvGrpSpPr>
        <p:grpSpPr>
          <a:xfrm rot="0">
            <a:off x="7600950" y="8466399"/>
            <a:ext cx="3086100" cy="1200681"/>
            <a:chOff x="0" y="0"/>
            <a:chExt cx="812800" cy="316229"/>
          </a:xfrm>
        </p:grpSpPr>
        <p:sp>
          <p:nvSpPr>
            <p:cNvPr name="Freeform 20" id="20"/>
            <p:cNvSpPr/>
            <p:nvPr/>
          </p:nvSpPr>
          <p:spPr>
            <a:xfrm flipH="false" flipV="false" rot="0">
              <a:off x="0" y="0"/>
              <a:ext cx="812800" cy="316229"/>
            </a:xfrm>
            <a:custGeom>
              <a:avLst/>
              <a:gdLst/>
              <a:ahLst/>
              <a:cxnLst/>
              <a:rect r="r" b="b" t="t" l="l"/>
              <a:pathLst>
                <a:path h="316229" w="812800">
                  <a:moveTo>
                    <a:pt x="0" y="0"/>
                  </a:moveTo>
                  <a:lnTo>
                    <a:pt x="812800" y="0"/>
                  </a:lnTo>
                  <a:lnTo>
                    <a:pt x="812800" y="316229"/>
                  </a:lnTo>
                  <a:lnTo>
                    <a:pt x="0" y="316229"/>
                  </a:lnTo>
                  <a:close/>
                </a:path>
              </a:pathLst>
            </a:custGeom>
            <a:solidFill>
              <a:srgbClr val="E10444"/>
            </a:solidFill>
          </p:spPr>
        </p:sp>
        <p:sp>
          <p:nvSpPr>
            <p:cNvPr name="TextBox 21" id="21"/>
            <p:cNvSpPr txBox="true"/>
            <p:nvPr/>
          </p:nvSpPr>
          <p:spPr>
            <a:xfrm>
              <a:off x="0" y="-47625"/>
              <a:ext cx="812800" cy="363854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andere manieren (zie verder)</a:t>
              </a:r>
            </a:p>
          </p:txBody>
        </p:sp>
      </p:grpSp>
    </p:spTree>
  </p:cSld>
  <p:clrMapOvr>
    <a:masterClrMapping/>
  </p:clrMapOvr>
</p:sld>
</file>

<file path=ppt/slides/slide9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1944495" y="3331736"/>
            <a:ext cx="3086100" cy="3086100"/>
            <a:chOff x="0" y="0"/>
            <a:chExt cx="812800" cy="8128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5" id="5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netwerken</a:t>
              </a:r>
            </a:p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sociale functie </a:t>
              </a:r>
            </a:p>
          </p:txBody>
        </p:sp>
      </p:grpSp>
      <p:grpSp>
        <p:nvGrpSpPr>
          <p:cNvPr name="Group 6" id="6"/>
          <p:cNvGrpSpPr/>
          <p:nvPr/>
        </p:nvGrpSpPr>
        <p:grpSpPr>
          <a:xfrm rot="0">
            <a:off x="7600950" y="3331736"/>
            <a:ext cx="3086100" cy="3086100"/>
            <a:chOff x="0" y="0"/>
            <a:chExt cx="812800" cy="812800"/>
          </a:xfrm>
        </p:grpSpPr>
        <p:sp>
          <p:nvSpPr>
            <p:cNvPr name="Freeform 7" id="7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E10444"/>
            </a:solidFill>
          </p:spPr>
        </p:sp>
        <p:sp>
          <p:nvSpPr>
            <p:cNvPr name="TextBox 8" id="8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beleidsadvies  </a:t>
              </a:r>
            </a:p>
          </p:txBody>
        </p:sp>
      </p:grpSp>
      <p:grpSp>
        <p:nvGrpSpPr>
          <p:cNvPr name="Group 9" id="9"/>
          <p:cNvGrpSpPr/>
          <p:nvPr/>
        </p:nvGrpSpPr>
        <p:grpSpPr>
          <a:xfrm rot="0">
            <a:off x="13412782" y="3331736"/>
            <a:ext cx="3086100" cy="3086100"/>
            <a:chOff x="0" y="0"/>
            <a:chExt cx="812800" cy="812800"/>
          </a:xfrm>
        </p:grpSpPr>
        <p:sp>
          <p:nvSpPr>
            <p:cNvPr name="Freeform 10" id="10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E73551"/>
            </a:solidFill>
          </p:spPr>
        </p:sp>
        <p:sp>
          <p:nvSpPr>
            <p:cNvPr name="TextBox 11" id="11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acties uitwerken  </a:t>
              </a:r>
            </a:p>
          </p:txBody>
        </p:sp>
      </p:grpSp>
      <p:grpSp>
        <p:nvGrpSpPr>
          <p:cNvPr name="Group 12" id="12"/>
          <p:cNvGrpSpPr/>
          <p:nvPr/>
        </p:nvGrpSpPr>
        <p:grpSpPr>
          <a:xfrm rot="0">
            <a:off x="1944495" y="6924742"/>
            <a:ext cx="3086100" cy="1200681"/>
            <a:chOff x="0" y="0"/>
            <a:chExt cx="812800" cy="316229"/>
          </a:xfrm>
        </p:grpSpPr>
        <p:sp>
          <p:nvSpPr>
            <p:cNvPr name="Freeform 13" id="13"/>
            <p:cNvSpPr/>
            <p:nvPr/>
          </p:nvSpPr>
          <p:spPr>
            <a:xfrm flipH="false" flipV="false" rot="0">
              <a:off x="0" y="0"/>
              <a:ext cx="812800" cy="316229"/>
            </a:xfrm>
            <a:custGeom>
              <a:avLst/>
              <a:gdLst/>
              <a:ahLst/>
              <a:cxnLst/>
              <a:rect r="r" b="b" t="t" l="l"/>
              <a:pathLst>
                <a:path h="316229" w="812800">
                  <a:moveTo>
                    <a:pt x="0" y="0"/>
                  </a:moveTo>
                  <a:lnTo>
                    <a:pt x="812800" y="0"/>
                  </a:lnTo>
                  <a:lnTo>
                    <a:pt x="812800" y="316229"/>
                  </a:lnTo>
                  <a:lnTo>
                    <a:pt x="0" y="316229"/>
                  </a:ln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14" id="14"/>
            <p:cNvSpPr txBox="true"/>
            <p:nvPr/>
          </p:nvSpPr>
          <p:spPr>
            <a:xfrm>
              <a:off x="0" y="-47625"/>
              <a:ext cx="812800" cy="363854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netwerkmomenten</a:t>
              </a:r>
            </a:p>
          </p:txBody>
        </p:sp>
      </p:grpSp>
      <p:sp>
        <p:nvSpPr>
          <p:cNvPr name="TextBox 15" id="15"/>
          <p:cNvSpPr txBox="true"/>
          <p:nvPr/>
        </p:nvSpPr>
        <p:spPr>
          <a:xfrm rot="0">
            <a:off x="1580461" y="1687721"/>
            <a:ext cx="3450134" cy="1644015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4409"/>
              </a:lnSpc>
            </a:pPr>
            <a:r>
              <a:rPr lang="en-US" sz="3150" b="true">
                <a:solidFill>
                  <a:srgbClr val="6F3B5B"/>
                </a:solidFill>
                <a:latin typeface="Metropolis 1"/>
                <a:ea typeface="Metropolis 1"/>
                <a:cs typeface="Metropolis 1"/>
                <a:sym typeface="Metropolis 1"/>
              </a:rPr>
              <a:t>Adviesraden 2.0 </a:t>
            </a:r>
          </a:p>
          <a:p>
            <a:pPr algn="l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Montserrat Classic"/>
                <a:ea typeface="Montserrat Classic"/>
                <a:cs typeface="Montserrat Classic"/>
                <a:sym typeface="Montserrat Classic"/>
              </a:rPr>
              <a:t> </a:t>
            </a:r>
          </a:p>
          <a:p>
            <a:pPr algn="ctr">
              <a:lnSpc>
                <a:spcPts val="4409"/>
              </a:lnSpc>
            </a:pPr>
          </a:p>
        </p:txBody>
      </p:sp>
      <p:grpSp>
        <p:nvGrpSpPr>
          <p:cNvPr name="Group 16" id="16"/>
          <p:cNvGrpSpPr/>
          <p:nvPr/>
        </p:nvGrpSpPr>
        <p:grpSpPr>
          <a:xfrm rot="0">
            <a:off x="7600950" y="6924742"/>
            <a:ext cx="3086100" cy="1200681"/>
            <a:chOff x="0" y="0"/>
            <a:chExt cx="812800" cy="316229"/>
          </a:xfrm>
        </p:grpSpPr>
        <p:sp>
          <p:nvSpPr>
            <p:cNvPr name="Freeform 17" id="17"/>
            <p:cNvSpPr/>
            <p:nvPr/>
          </p:nvSpPr>
          <p:spPr>
            <a:xfrm flipH="false" flipV="false" rot="0">
              <a:off x="0" y="0"/>
              <a:ext cx="812800" cy="316229"/>
            </a:xfrm>
            <a:custGeom>
              <a:avLst/>
              <a:gdLst/>
              <a:ahLst/>
              <a:cxnLst/>
              <a:rect r="r" b="b" t="t" l="l"/>
              <a:pathLst>
                <a:path h="316229" w="812800">
                  <a:moveTo>
                    <a:pt x="0" y="0"/>
                  </a:moveTo>
                  <a:lnTo>
                    <a:pt x="812800" y="0"/>
                  </a:lnTo>
                  <a:lnTo>
                    <a:pt x="812800" y="316229"/>
                  </a:lnTo>
                  <a:lnTo>
                    <a:pt x="0" y="316229"/>
                  </a:lnTo>
                  <a:close/>
                </a:path>
              </a:pathLst>
            </a:custGeom>
            <a:solidFill>
              <a:srgbClr val="E10444"/>
            </a:solidFill>
          </p:spPr>
        </p:sp>
        <p:sp>
          <p:nvSpPr>
            <p:cNvPr name="TextBox 18" id="18"/>
            <p:cNvSpPr txBox="true"/>
            <p:nvPr/>
          </p:nvSpPr>
          <p:spPr>
            <a:xfrm>
              <a:off x="0" y="-47625"/>
              <a:ext cx="812800" cy="363854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workshops </a:t>
              </a:r>
            </a:p>
          </p:txBody>
        </p:sp>
      </p:grpSp>
      <p:grpSp>
        <p:nvGrpSpPr>
          <p:cNvPr name="Group 19" id="19"/>
          <p:cNvGrpSpPr/>
          <p:nvPr/>
        </p:nvGrpSpPr>
        <p:grpSpPr>
          <a:xfrm rot="0">
            <a:off x="7600950" y="8630248"/>
            <a:ext cx="3086100" cy="1200681"/>
            <a:chOff x="0" y="0"/>
            <a:chExt cx="812800" cy="316229"/>
          </a:xfrm>
        </p:grpSpPr>
        <p:sp>
          <p:nvSpPr>
            <p:cNvPr name="Freeform 20" id="20"/>
            <p:cNvSpPr/>
            <p:nvPr/>
          </p:nvSpPr>
          <p:spPr>
            <a:xfrm flipH="false" flipV="false" rot="0">
              <a:off x="0" y="0"/>
              <a:ext cx="812800" cy="316229"/>
            </a:xfrm>
            <a:custGeom>
              <a:avLst/>
              <a:gdLst/>
              <a:ahLst/>
              <a:cxnLst/>
              <a:rect r="r" b="b" t="t" l="l"/>
              <a:pathLst>
                <a:path h="316229" w="812800">
                  <a:moveTo>
                    <a:pt x="0" y="0"/>
                  </a:moveTo>
                  <a:lnTo>
                    <a:pt x="812800" y="0"/>
                  </a:lnTo>
                  <a:lnTo>
                    <a:pt x="812800" y="316229"/>
                  </a:lnTo>
                  <a:lnTo>
                    <a:pt x="0" y="316229"/>
                  </a:lnTo>
                  <a:close/>
                </a:path>
              </a:pathLst>
            </a:custGeom>
            <a:solidFill>
              <a:srgbClr val="E10444"/>
            </a:solidFill>
          </p:spPr>
        </p:sp>
        <p:sp>
          <p:nvSpPr>
            <p:cNvPr name="TextBox 21" id="21"/>
            <p:cNvSpPr txBox="true"/>
            <p:nvPr/>
          </p:nvSpPr>
          <p:spPr>
            <a:xfrm>
              <a:off x="0" y="-47625"/>
              <a:ext cx="812800" cy="363854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andere manieren (zie verder)</a:t>
              </a:r>
            </a:p>
          </p:txBody>
        </p:sp>
      </p:grpSp>
      <p:grpSp>
        <p:nvGrpSpPr>
          <p:cNvPr name="Group 22" id="22"/>
          <p:cNvGrpSpPr/>
          <p:nvPr/>
        </p:nvGrpSpPr>
        <p:grpSpPr>
          <a:xfrm rot="0">
            <a:off x="13412782" y="6924742"/>
            <a:ext cx="3086100" cy="1200681"/>
            <a:chOff x="0" y="0"/>
            <a:chExt cx="812800" cy="316229"/>
          </a:xfrm>
        </p:grpSpPr>
        <p:sp>
          <p:nvSpPr>
            <p:cNvPr name="Freeform 23" id="23"/>
            <p:cNvSpPr/>
            <p:nvPr/>
          </p:nvSpPr>
          <p:spPr>
            <a:xfrm flipH="false" flipV="false" rot="0">
              <a:off x="0" y="0"/>
              <a:ext cx="812800" cy="316229"/>
            </a:xfrm>
            <a:custGeom>
              <a:avLst/>
              <a:gdLst/>
              <a:ahLst/>
              <a:cxnLst/>
              <a:rect r="r" b="b" t="t" l="l"/>
              <a:pathLst>
                <a:path h="316229" w="812800">
                  <a:moveTo>
                    <a:pt x="0" y="0"/>
                  </a:moveTo>
                  <a:lnTo>
                    <a:pt x="812800" y="0"/>
                  </a:lnTo>
                  <a:lnTo>
                    <a:pt x="812800" y="316229"/>
                  </a:lnTo>
                  <a:lnTo>
                    <a:pt x="0" y="316229"/>
                  </a:lnTo>
                  <a:close/>
                </a:path>
              </a:pathLst>
            </a:custGeom>
            <a:solidFill>
              <a:srgbClr val="E73551"/>
            </a:solidFill>
          </p:spPr>
        </p:sp>
        <p:sp>
          <p:nvSpPr>
            <p:cNvPr name="TextBox 24" id="24"/>
            <p:cNvSpPr txBox="true"/>
            <p:nvPr/>
          </p:nvSpPr>
          <p:spPr>
            <a:xfrm>
              <a:off x="0" y="-47625"/>
              <a:ext cx="812800" cy="363854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werkgroepen</a:t>
              </a:r>
            </a:p>
          </p:txBody>
        </p:sp>
      </p:grpSp>
    </p:spTree>
  </p:cSld>
  <p:clrMapOvr>
    <a:masterClrMapping/>
  </p:clrMapOvr>
</p:sld>
</file>

<file path=ppt/slides/slide10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sp>
        <p:nvSpPr>
          <p:cNvPr name="TextBox 3" id="3"/>
          <p:cNvSpPr txBox="true"/>
          <p:nvPr/>
        </p:nvSpPr>
        <p:spPr>
          <a:xfrm rot="0">
            <a:off x="1580461" y="1687721"/>
            <a:ext cx="12549188" cy="4958715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4409"/>
              </a:lnSpc>
            </a:pPr>
            <a:r>
              <a:rPr lang="en-US" sz="3150" b="true">
                <a:solidFill>
                  <a:srgbClr val="6F3B5B"/>
                </a:solidFill>
                <a:latin typeface="Metropolis 1"/>
                <a:ea typeface="Metropolis 1"/>
                <a:cs typeface="Metropolis 1"/>
                <a:sym typeface="Metropolis 1"/>
              </a:rPr>
              <a:t>Nieuwe aanpak adviesraden : </a:t>
            </a:r>
          </a:p>
          <a:p>
            <a:pPr algn="l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Montserrat Classic"/>
                <a:ea typeface="Montserrat Classic"/>
                <a:cs typeface="Montserrat Classic"/>
                <a:sym typeface="Montserrat Classic"/>
              </a:rPr>
              <a:t> </a:t>
            </a:r>
          </a:p>
          <a:p>
            <a:pPr algn="l" marL="680085" indent="-340042" lvl="1">
              <a:lnSpc>
                <a:spcPts val="4409"/>
              </a:lnSpc>
              <a:buFont typeface="Arial"/>
              <a:buChar char="•"/>
            </a:pP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V</a:t>
            </a: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anuit gesprek en debat laten weten aan het bestuur wat er leeft</a:t>
            </a:r>
          </a:p>
          <a:p>
            <a:pPr algn="l" marL="680085" indent="-340042" lvl="1">
              <a:lnSpc>
                <a:spcPts val="4409"/>
              </a:lnSpc>
              <a:buFont typeface="Arial"/>
              <a:buChar char="•"/>
            </a:pP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We willen meer mensen bereiken</a:t>
            </a:r>
          </a:p>
          <a:p>
            <a:pPr algn="l" marL="680085" indent="-340042" lvl="1">
              <a:lnSpc>
                <a:spcPts val="4409"/>
              </a:lnSpc>
              <a:buFont typeface="Arial"/>
              <a:buChar char="•"/>
            </a:pP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We willen meer samenwerking tussen inwoners en het bestuur</a:t>
            </a:r>
          </a:p>
          <a:p>
            <a:pPr algn="l" marL="680085" indent="-340042" lvl="1">
              <a:lnSpc>
                <a:spcPts val="4409"/>
              </a:lnSpc>
              <a:buFont typeface="Arial"/>
              <a:buChar char="•"/>
            </a:pP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We zorgen voor een minder vast engagement</a:t>
            </a:r>
          </a:p>
          <a:p>
            <a:pPr algn="l" marL="680085" indent="-340042" lvl="1">
              <a:lnSpc>
                <a:spcPts val="4409"/>
              </a:lnSpc>
              <a:buFont typeface="Arial"/>
              <a:buChar char="•"/>
            </a:pP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We zorgen voor een vaste en duidelijke structuur</a:t>
            </a:r>
          </a:p>
          <a:p>
            <a:pPr algn="l" marL="680085" indent="-340042" lvl="1">
              <a:lnSpc>
                <a:spcPts val="4409"/>
              </a:lnSpc>
              <a:buFont typeface="Arial"/>
              <a:buChar char="•"/>
            </a:pP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We creëren een duidelijke wisselwerking met het bestuur </a:t>
            </a:r>
          </a:p>
          <a:p>
            <a:pPr algn="ctr">
              <a:lnSpc>
                <a:spcPts val="4409"/>
              </a:lnSpc>
            </a:pPr>
          </a:p>
        </p:txBody>
      </p:sp>
    </p:spTree>
  </p:cSld>
  <p:clrMapOvr>
    <a:masterClrMapping/>
  </p:clrMapOvr>
</p:sld>
</file>

<file path=ppt/slides/slide11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1028700" y="2980402"/>
            <a:ext cx="6165532" cy="4695071"/>
            <a:chOff x="0" y="0"/>
            <a:chExt cx="8220710" cy="6260095"/>
          </a:xfrm>
        </p:grpSpPr>
        <p:grpSp>
          <p:nvGrpSpPr>
            <p:cNvPr name="Group 4" id="4"/>
            <p:cNvGrpSpPr/>
            <p:nvPr/>
          </p:nvGrpSpPr>
          <p:grpSpPr>
            <a:xfrm rot="0">
              <a:off x="0" y="0"/>
              <a:ext cx="8220710" cy="6260095"/>
              <a:chOff x="0" y="0"/>
              <a:chExt cx="1623844" cy="1236562"/>
            </a:xfrm>
          </p:grpSpPr>
          <p:sp>
            <p:nvSpPr>
              <p:cNvPr name="Freeform 5" id="5"/>
              <p:cNvSpPr/>
              <p:nvPr/>
            </p:nvSpPr>
            <p:spPr>
              <a:xfrm flipH="false" flipV="false" rot="0">
                <a:off x="0" y="0"/>
                <a:ext cx="1623844" cy="1236562"/>
              </a:xfrm>
              <a:custGeom>
                <a:avLst/>
                <a:gdLst/>
                <a:ahLst/>
                <a:cxnLst/>
                <a:rect r="r" b="b" t="t" l="l"/>
                <a:pathLst>
                  <a:path h="1236562" w="1623844">
                    <a:moveTo>
                      <a:pt x="0" y="0"/>
                    </a:moveTo>
                    <a:lnTo>
                      <a:pt x="1623844" y="0"/>
                    </a:lnTo>
                    <a:lnTo>
                      <a:pt x="1623844" y="1236562"/>
                    </a:lnTo>
                    <a:lnTo>
                      <a:pt x="0" y="1236562"/>
                    </a:lnTo>
                    <a:close/>
                  </a:path>
                </a:pathLst>
              </a:custGeom>
              <a:solidFill>
                <a:srgbClr val="6E3C5A"/>
              </a:solidFill>
            </p:spPr>
          </p:sp>
          <p:sp>
            <p:nvSpPr>
              <p:cNvPr name="TextBox 6" id="6"/>
              <p:cNvSpPr txBox="true"/>
              <p:nvPr/>
            </p:nvSpPr>
            <p:spPr>
              <a:xfrm>
                <a:off x="0" y="-28575"/>
                <a:ext cx="1623844" cy="1265137"/>
              </a:xfrm>
              <a:prstGeom prst="rect">
                <a:avLst/>
              </a:prstGeom>
            </p:spPr>
            <p:txBody>
              <a:bodyPr anchor="ctr" rtlCol="false" tIns="50800" lIns="50800" bIns="50800" rIns="50800"/>
              <a:lstStyle/>
              <a:p>
                <a:pPr algn="ctr">
                  <a:lnSpc>
                    <a:spcPts val="2659"/>
                  </a:lnSpc>
                </a:pPr>
              </a:p>
            </p:txBody>
          </p:sp>
        </p:grpSp>
        <p:sp>
          <p:nvSpPr>
            <p:cNvPr name="Freeform 7" id="7"/>
            <p:cNvSpPr/>
            <p:nvPr/>
          </p:nvSpPr>
          <p:spPr>
            <a:xfrm flipH="false" flipV="false" rot="0">
              <a:off x="672175" y="577078"/>
              <a:ext cx="6907111" cy="4869055"/>
            </a:xfrm>
            <a:custGeom>
              <a:avLst/>
              <a:gdLst/>
              <a:ahLst/>
              <a:cxnLst/>
              <a:rect r="r" b="b" t="t" l="l"/>
              <a:pathLst>
                <a:path h="4869055" w="6907111">
                  <a:moveTo>
                    <a:pt x="0" y="0"/>
                  </a:moveTo>
                  <a:lnTo>
                    <a:pt x="6907111" y="0"/>
                  </a:lnTo>
                  <a:lnTo>
                    <a:pt x="6907111" y="4869054"/>
                  </a:lnTo>
                  <a:lnTo>
                    <a:pt x="0" y="4869054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3"/>
              <a:stretch>
                <a:fillRect l="0" t="0" r="0" b="0"/>
              </a:stretch>
            </a:blipFill>
          </p:spPr>
        </p:sp>
      </p:grpSp>
      <p:sp>
        <p:nvSpPr>
          <p:cNvPr name="TextBox 8" id="8"/>
          <p:cNvSpPr txBox="true"/>
          <p:nvPr/>
        </p:nvSpPr>
        <p:spPr>
          <a:xfrm rot="0">
            <a:off x="7588806" y="711188"/>
            <a:ext cx="3110389" cy="96139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7909"/>
              </a:lnSpc>
            </a:pPr>
            <a:r>
              <a:rPr lang="en-US" sz="5649">
                <a:solidFill>
                  <a:srgbClr val="6F3B5B"/>
                </a:solidFill>
                <a:latin typeface="Contrail One"/>
                <a:ea typeface="Contrail One"/>
                <a:cs typeface="Contrail One"/>
                <a:sym typeface="Contrail One"/>
              </a:rPr>
              <a:t>Co-creatie</a:t>
            </a:r>
          </a:p>
        </p:txBody>
      </p:sp>
      <p:sp>
        <p:nvSpPr>
          <p:cNvPr name="TextBox 9" id="9"/>
          <p:cNvSpPr txBox="true"/>
          <p:nvPr/>
        </p:nvSpPr>
        <p:spPr>
          <a:xfrm rot="0">
            <a:off x="8062846" y="4120944"/>
            <a:ext cx="9643820" cy="163449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We willen ook - waar dat kan - mensen betrekken vanaf het begin om zaken uit te werken op gelijkwaardige basis. </a:t>
            </a:r>
          </a:p>
        </p:txBody>
      </p:sp>
    </p:spTree>
  </p:cSld>
  <p:clrMapOvr>
    <a:masterClrMapping/>
  </p:clrMapOvr>
</p:sld>
</file>

<file path=ppt/slides/slide12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1028700" y="3307068"/>
            <a:ext cx="6165532" cy="4777765"/>
            <a:chOff x="0" y="0"/>
            <a:chExt cx="8220710" cy="6370353"/>
          </a:xfrm>
        </p:grpSpPr>
        <p:grpSp>
          <p:nvGrpSpPr>
            <p:cNvPr name="Group 4" id="4"/>
            <p:cNvGrpSpPr/>
            <p:nvPr/>
          </p:nvGrpSpPr>
          <p:grpSpPr>
            <a:xfrm rot="0">
              <a:off x="0" y="0"/>
              <a:ext cx="8220710" cy="6370353"/>
              <a:chOff x="0" y="0"/>
              <a:chExt cx="1623844" cy="1258341"/>
            </a:xfrm>
          </p:grpSpPr>
          <p:sp>
            <p:nvSpPr>
              <p:cNvPr name="Freeform 5" id="5"/>
              <p:cNvSpPr/>
              <p:nvPr/>
            </p:nvSpPr>
            <p:spPr>
              <a:xfrm flipH="false" flipV="false" rot="0">
                <a:off x="0" y="0"/>
                <a:ext cx="1623844" cy="1258341"/>
              </a:xfrm>
              <a:custGeom>
                <a:avLst/>
                <a:gdLst/>
                <a:ahLst/>
                <a:cxnLst/>
                <a:rect r="r" b="b" t="t" l="l"/>
                <a:pathLst>
                  <a:path h="1258341" w="1623844">
                    <a:moveTo>
                      <a:pt x="0" y="0"/>
                    </a:moveTo>
                    <a:lnTo>
                      <a:pt x="1623844" y="0"/>
                    </a:lnTo>
                    <a:lnTo>
                      <a:pt x="1623844" y="1258341"/>
                    </a:lnTo>
                    <a:lnTo>
                      <a:pt x="0" y="1258341"/>
                    </a:lnTo>
                    <a:close/>
                  </a:path>
                </a:pathLst>
              </a:custGeom>
              <a:solidFill>
                <a:srgbClr val="6E3C5A"/>
              </a:solidFill>
            </p:spPr>
          </p:sp>
          <p:sp>
            <p:nvSpPr>
              <p:cNvPr name="TextBox 6" id="6"/>
              <p:cNvSpPr txBox="true"/>
              <p:nvPr/>
            </p:nvSpPr>
            <p:spPr>
              <a:xfrm>
                <a:off x="0" y="-28575"/>
                <a:ext cx="1623844" cy="1286916"/>
              </a:xfrm>
              <a:prstGeom prst="rect">
                <a:avLst/>
              </a:prstGeom>
            </p:spPr>
            <p:txBody>
              <a:bodyPr anchor="ctr" rtlCol="false" tIns="50800" lIns="50800" bIns="50800" rIns="50800"/>
              <a:lstStyle/>
              <a:p>
                <a:pPr algn="ctr">
                  <a:lnSpc>
                    <a:spcPts val="2659"/>
                  </a:lnSpc>
                </a:pPr>
              </a:p>
            </p:txBody>
          </p:sp>
        </p:grpSp>
        <p:sp>
          <p:nvSpPr>
            <p:cNvPr name="Freeform 7" id="7"/>
            <p:cNvSpPr/>
            <p:nvPr/>
          </p:nvSpPr>
          <p:spPr>
            <a:xfrm flipH="false" flipV="false" rot="0">
              <a:off x="627458" y="661674"/>
              <a:ext cx="6965795" cy="4910423"/>
            </a:xfrm>
            <a:custGeom>
              <a:avLst/>
              <a:gdLst/>
              <a:ahLst/>
              <a:cxnLst/>
              <a:rect r="r" b="b" t="t" l="l"/>
              <a:pathLst>
                <a:path h="4910423" w="6965795">
                  <a:moveTo>
                    <a:pt x="0" y="0"/>
                  </a:moveTo>
                  <a:lnTo>
                    <a:pt x="6965794" y="0"/>
                  </a:lnTo>
                  <a:lnTo>
                    <a:pt x="6965794" y="4910422"/>
                  </a:lnTo>
                  <a:lnTo>
                    <a:pt x="0" y="4910422"/>
                  </a:lnTo>
                  <a:lnTo>
                    <a:pt x="0" y="0"/>
                  </a:lnTo>
                  <a:close/>
                </a:path>
              </a:pathLst>
            </a:custGeom>
            <a:blipFill>
              <a:blip r:embed="rId3"/>
              <a:stretch>
                <a:fillRect l="0" t="0" r="0" b="0"/>
              </a:stretch>
            </a:blipFill>
          </p:spPr>
        </p:sp>
      </p:grpSp>
      <p:sp>
        <p:nvSpPr>
          <p:cNvPr name="TextBox 8" id="8"/>
          <p:cNvSpPr txBox="true"/>
          <p:nvPr/>
        </p:nvSpPr>
        <p:spPr>
          <a:xfrm rot="0">
            <a:off x="6430387" y="711188"/>
            <a:ext cx="5427226" cy="96139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7909"/>
              </a:lnSpc>
            </a:pPr>
            <a:r>
              <a:rPr lang="en-US" sz="5649">
                <a:solidFill>
                  <a:srgbClr val="6F3B5B"/>
                </a:solidFill>
                <a:latin typeface="Contrail One"/>
                <a:ea typeface="Contrail One"/>
                <a:cs typeface="Contrail One"/>
                <a:sym typeface="Contrail One"/>
              </a:rPr>
              <a:t>Burgerinitiatieven</a:t>
            </a:r>
          </a:p>
        </p:txBody>
      </p:sp>
      <p:sp>
        <p:nvSpPr>
          <p:cNvPr name="TextBox 9" id="9"/>
          <p:cNvSpPr txBox="true"/>
          <p:nvPr/>
        </p:nvSpPr>
        <p:spPr>
          <a:xfrm rot="0">
            <a:off x="8079385" y="4021455"/>
            <a:ext cx="9643820" cy="218694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We geven inwoners de kans zelf projecten op te zetten voor hun wijk of buurt door de buurtboosters of het ondersteunen van buurtfeesten en buurtvrijwilligers. </a:t>
            </a:r>
          </a:p>
        </p:txBody>
      </p:sp>
    </p:spTree>
  </p:cSld>
  <p:clrMapOvr>
    <a:masterClrMapping/>
  </p:clrMapOvr>
</p:sld>
</file>

<file path=ppt/slides/slide13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706133" y="2823128"/>
            <a:ext cx="3086100" cy="3086100"/>
            <a:chOff x="0" y="0"/>
            <a:chExt cx="812800" cy="8128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5" id="5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jeugdraad</a:t>
              </a:r>
            </a:p>
          </p:txBody>
        </p:sp>
      </p:grpSp>
      <p:grpSp>
        <p:nvGrpSpPr>
          <p:cNvPr name="Group 6" id="6"/>
          <p:cNvGrpSpPr/>
          <p:nvPr/>
        </p:nvGrpSpPr>
        <p:grpSpPr>
          <a:xfrm rot="0">
            <a:off x="6096066" y="2707357"/>
            <a:ext cx="3201871" cy="3201871"/>
            <a:chOff x="0" y="0"/>
            <a:chExt cx="812800" cy="812800"/>
          </a:xfrm>
        </p:grpSpPr>
        <p:sp>
          <p:nvSpPr>
            <p:cNvPr name="Freeform 7" id="7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8" id="8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kinder-gemeenteraad</a:t>
              </a:r>
            </a:p>
          </p:txBody>
        </p:sp>
      </p:grpSp>
      <p:grpSp>
        <p:nvGrpSpPr>
          <p:cNvPr name="Group 9" id="9"/>
          <p:cNvGrpSpPr/>
          <p:nvPr/>
        </p:nvGrpSpPr>
        <p:grpSpPr>
          <a:xfrm rot="0">
            <a:off x="11982162" y="2707357"/>
            <a:ext cx="3201871" cy="3201871"/>
            <a:chOff x="0" y="0"/>
            <a:chExt cx="812800" cy="812800"/>
          </a:xfrm>
        </p:grpSpPr>
        <p:sp>
          <p:nvSpPr>
            <p:cNvPr name="Freeform 10" id="10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11" id="11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jongeren-platform</a:t>
              </a:r>
            </a:p>
          </p:txBody>
        </p:sp>
      </p:grpSp>
      <p:grpSp>
        <p:nvGrpSpPr>
          <p:cNvPr name="Group 12" id="12"/>
          <p:cNvGrpSpPr/>
          <p:nvPr/>
        </p:nvGrpSpPr>
        <p:grpSpPr>
          <a:xfrm rot="0">
            <a:off x="9297938" y="6378963"/>
            <a:ext cx="3201871" cy="3201871"/>
            <a:chOff x="0" y="0"/>
            <a:chExt cx="812800" cy="812800"/>
          </a:xfrm>
        </p:grpSpPr>
        <p:sp>
          <p:nvSpPr>
            <p:cNvPr name="Freeform 13" id="13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14" id="14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Toegankelijke jeugddienst</a:t>
              </a:r>
            </a:p>
          </p:txBody>
        </p:sp>
      </p:grpSp>
      <p:grpSp>
        <p:nvGrpSpPr>
          <p:cNvPr name="Group 15" id="15"/>
          <p:cNvGrpSpPr/>
          <p:nvPr/>
        </p:nvGrpSpPr>
        <p:grpSpPr>
          <a:xfrm rot="0">
            <a:off x="3548952" y="6436849"/>
            <a:ext cx="3086100" cy="3086100"/>
            <a:chOff x="0" y="0"/>
            <a:chExt cx="812800" cy="812800"/>
          </a:xfrm>
        </p:grpSpPr>
        <p:sp>
          <p:nvSpPr>
            <p:cNvPr name="Freeform 16" id="16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17" id="17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animatorenwerking en 2830-kamp</a:t>
              </a:r>
            </a:p>
          </p:txBody>
        </p:sp>
      </p:grpSp>
      <p:sp>
        <p:nvSpPr>
          <p:cNvPr name="TextBox 18" id="18"/>
          <p:cNvSpPr txBox="true"/>
          <p:nvPr/>
        </p:nvSpPr>
        <p:spPr>
          <a:xfrm rot="0">
            <a:off x="5384899" y="692138"/>
            <a:ext cx="7518202" cy="98044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7909"/>
              </a:lnSpc>
            </a:pPr>
            <a:r>
              <a:rPr lang="en-US" sz="5649">
                <a:solidFill>
                  <a:srgbClr val="6F3B5B"/>
                </a:solidFill>
                <a:latin typeface="Metropolis 1"/>
                <a:ea typeface="Metropolis 1"/>
                <a:cs typeface="Metropolis 1"/>
                <a:sym typeface="Metropolis 1"/>
              </a:rPr>
              <a:t>Jongerenparticipatie</a:t>
            </a:r>
          </a:p>
        </p:txBody>
      </p:sp>
      <p:grpSp>
        <p:nvGrpSpPr>
          <p:cNvPr name="Group 19" id="19"/>
          <p:cNvGrpSpPr/>
          <p:nvPr/>
        </p:nvGrpSpPr>
        <p:grpSpPr>
          <a:xfrm rot="0">
            <a:off x="14692141" y="6378963"/>
            <a:ext cx="3201871" cy="3201871"/>
            <a:chOff x="0" y="0"/>
            <a:chExt cx="812800" cy="812800"/>
          </a:xfrm>
        </p:grpSpPr>
        <p:sp>
          <p:nvSpPr>
            <p:cNvPr name="Freeform 20" id="20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21" id="21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samen creëren</a:t>
              </a:r>
            </a:p>
          </p:txBody>
        </p:sp>
      </p:grpSp>
    </p:spTree>
  </p:cSld>
  <p:clrMapOvr>
    <a:masterClrMapping/>
  </p:clrMapOvr>
</p:sld>
</file>

<file path=ppt/slides/slide14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grpSp>
        <p:nvGrpSpPr>
          <p:cNvPr name="Group 3" id="3"/>
          <p:cNvGrpSpPr/>
          <p:nvPr/>
        </p:nvGrpSpPr>
        <p:grpSpPr>
          <a:xfrm rot="0">
            <a:off x="1431990" y="3600450"/>
            <a:ext cx="3301104" cy="3086100"/>
            <a:chOff x="0" y="0"/>
            <a:chExt cx="869427" cy="812800"/>
          </a:xfrm>
        </p:grpSpPr>
        <p:sp>
          <p:nvSpPr>
            <p:cNvPr name="Freeform 4" id="4"/>
            <p:cNvSpPr/>
            <p:nvPr/>
          </p:nvSpPr>
          <p:spPr>
            <a:xfrm flipH="false" flipV="false" rot="0">
              <a:off x="0" y="0"/>
              <a:ext cx="869427" cy="812800"/>
            </a:xfrm>
            <a:custGeom>
              <a:avLst/>
              <a:gdLst/>
              <a:ahLst/>
              <a:cxnLst/>
              <a:rect r="r" b="b" t="t" l="l"/>
              <a:pathLst>
                <a:path h="812800" w="869427">
                  <a:moveTo>
                    <a:pt x="434713" y="0"/>
                  </a:moveTo>
                  <a:cubicBezTo>
                    <a:pt x="194628" y="0"/>
                    <a:pt x="0" y="181951"/>
                    <a:pt x="0" y="406400"/>
                  </a:cubicBezTo>
                  <a:cubicBezTo>
                    <a:pt x="0" y="630849"/>
                    <a:pt x="194628" y="812800"/>
                    <a:pt x="434713" y="812800"/>
                  </a:cubicBezTo>
                  <a:cubicBezTo>
                    <a:pt x="674799" y="812800"/>
                    <a:pt x="869427" y="630849"/>
                    <a:pt x="869427" y="406400"/>
                  </a:cubicBezTo>
                  <a:cubicBezTo>
                    <a:pt x="869427" y="181951"/>
                    <a:pt x="674799" y="0"/>
                    <a:pt x="434713" y="0"/>
                  </a:cubicBezTo>
                  <a:close/>
                </a:path>
              </a:pathLst>
            </a:custGeom>
            <a:solidFill>
              <a:srgbClr val="E10444"/>
            </a:solidFill>
          </p:spPr>
        </p:sp>
        <p:sp>
          <p:nvSpPr>
            <p:cNvPr name="TextBox 5" id="5"/>
            <p:cNvSpPr txBox="true"/>
            <p:nvPr/>
          </p:nvSpPr>
          <p:spPr>
            <a:xfrm>
              <a:off x="81509" y="28575"/>
              <a:ext cx="706409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Bijwonen raadscommissie en gemeenteraad</a:t>
              </a:r>
            </a:p>
          </p:txBody>
        </p:sp>
      </p:grpSp>
      <p:grpSp>
        <p:nvGrpSpPr>
          <p:cNvPr name="Group 6" id="6"/>
          <p:cNvGrpSpPr/>
          <p:nvPr/>
        </p:nvGrpSpPr>
        <p:grpSpPr>
          <a:xfrm rot="0">
            <a:off x="6816979" y="3600450"/>
            <a:ext cx="3301104" cy="3086100"/>
            <a:chOff x="0" y="0"/>
            <a:chExt cx="869427" cy="812800"/>
          </a:xfrm>
        </p:grpSpPr>
        <p:sp>
          <p:nvSpPr>
            <p:cNvPr name="Freeform 7" id="7"/>
            <p:cNvSpPr/>
            <p:nvPr/>
          </p:nvSpPr>
          <p:spPr>
            <a:xfrm flipH="false" flipV="false" rot="0">
              <a:off x="0" y="0"/>
              <a:ext cx="869427" cy="812800"/>
            </a:xfrm>
            <a:custGeom>
              <a:avLst/>
              <a:gdLst/>
              <a:ahLst/>
              <a:cxnLst/>
              <a:rect r="r" b="b" t="t" l="l"/>
              <a:pathLst>
                <a:path h="812800" w="869427">
                  <a:moveTo>
                    <a:pt x="434713" y="0"/>
                  </a:moveTo>
                  <a:cubicBezTo>
                    <a:pt x="194628" y="0"/>
                    <a:pt x="0" y="181951"/>
                    <a:pt x="0" y="406400"/>
                  </a:cubicBezTo>
                  <a:cubicBezTo>
                    <a:pt x="0" y="630849"/>
                    <a:pt x="194628" y="812800"/>
                    <a:pt x="434713" y="812800"/>
                  </a:cubicBezTo>
                  <a:cubicBezTo>
                    <a:pt x="674799" y="812800"/>
                    <a:pt x="869427" y="630849"/>
                    <a:pt x="869427" y="406400"/>
                  </a:cubicBezTo>
                  <a:cubicBezTo>
                    <a:pt x="869427" y="181951"/>
                    <a:pt x="674799" y="0"/>
                    <a:pt x="434713" y="0"/>
                  </a:cubicBezTo>
                  <a:close/>
                </a:path>
              </a:pathLst>
            </a:custGeom>
            <a:solidFill>
              <a:srgbClr val="6F3B5B"/>
            </a:solidFill>
          </p:spPr>
        </p:sp>
        <p:sp>
          <p:nvSpPr>
            <p:cNvPr name="TextBox 8" id="8"/>
            <p:cNvSpPr txBox="true"/>
            <p:nvPr/>
          </p:nvSpPr>
          <p:spPr>
            <a:xfrm>
              <a:off x="81509" y="28575"/>
              <a:ext cx="706409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Verzoekschrift en burgerkwartier</a:t>
              </a:r>
            </a:p>
          </p:txBody>
        </p:sp>
      </p:grpSp>
      <p:grpSp>
        <p:nvGrpSpPr>
          <p:cNvPr name="Group 9" id="9"/>
          <p:cNvGrpSpPr/>
          <p:nvPr/>
        </p:nvGrpSpPr>
        <p:grpSpPr>
          <a:xfrm rot="0">
            <a:off x="3730879" y="6686550"/>
            <a:ext cx="3086100" cy="3086100"/>
            <a:chOff x="0" y="0"/>
            <a:chExt cx="812800" cy="812800"/>
          </a:xfrm>
        </p:grpSpPr>
        <p:sp>
          <p:nvSpPr>
            <p:cNvPr name="Freeform 10" id="10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11" id="11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Punten doorgeven aan raadsleden</a:t>
              </a:r>
            </a:p>
          </p:txBody>
        </p:sp>
      </p:grpSp>
      <p:sp>
        <p:nvSpPr>
          <p:cNvPr name="TextBox 12" id="12"/>
          <p:cNvSpPr txBox="true"/>
          <p:nvPr/>
        </p:nvSpPr>
        <p:spPr>
          <a:xfrm rot="0">
            <a:off x="0" y="692138"/>
            <a:ext cx="18288000" cy="1980565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7909"/>
              </a:lnSpc>
            </a:pPr>
            <a:r>
              <a:rPr lang="en-US" sz="5649">
                <a:solidFill>
                  <a:srgbClr val="6F3B5B"/>
                </a:solidFill>
                <a:latin typeface="Metropolis 1"/>
                <a:ea typeface="Metropolis 1"/>
                <a:cs typeface="Metropolis 1"/>
                <a:sym typeface="Metropolis 1"/>
              </a:rPr>
              <a:t>Gemeenteraad en contact met burgemeester en schepenen</a:t>
            </a:r>
          </a:p>
        </p:txBody>
      </p:sp>
      <p:grpSp>
        <p:nvGrpSpPr>
          <p:cNvPr name="Group 13" id="13"/>
          <p:cNvGrpSpPr/>
          <p:nvPr/>
        </p:nvGrpSpPr>
        <p:grpSpPr>
          <a:xfrm rot="0">
            <a:off x="9655308" y="6855489"/>
            <a:ext cx="3086100" cy="3086100"/>
            <a:chOff x="0" y="0"/>
            <a:chExt cx="812800" cy="812800"/>
          </a:xfrm>
        </p:grpSpPr>
        <p:sp>
          <p:nvSpPr>
            <p:cNvPr name="Freeform 14" id="14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E10444"/>
            </a:solidFill>
          </p:spPr>
        </p:sp>
        <p:sp>
          <p:nvSpPr>
            <p:cNvPr name="TextBox 15" id="15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Vragenuur </a:t>
              </a:r>
            </a:p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Burgemeester</a:t>
              </a:r>
            </a:p>
          </p:txBody>
        </p:sp>
      </p:grpSp>
      <p:grpSp>
        <p:nvGrpSpPr>
          <p:cNvPr name="Group 16" id="16"/>
          <p:cNvGrpSpPr/>
          <p:nvPr/>
        </p:nvGrpSpPr>
        <p:grpSpPr>
          <a:xfrm rot="0">
            <a:off x="12741408" y="2808924"/>
            <a:ext cx="3641365" cy="3641365"/>
            <a:chOff x="0" y="0"/>
            <a:chExt cx="812800" cy="812800"/>
          </a:xfrm>
        </p:grpSpPr>
        <p:sp>
          <p:nvSpPr>
            <p:cNvPr name="Freeform 17" id="17"/>
            <p:cNvSpPr/>
            <p:nvPr/>
          </p:nvSpPr>
          <p:spPr>
            <a:xfrm flipH="false" flipV="false" rot="0">
              <a:off x="0" y="0"/>
              <a:ext cx="812800" cy="812800"/>
            </a:xfrm>
            <a:custGeom>
              <a:avLst/>
              <a:gdLst/>
              <a:ahLst/>
              <a:cxnLst/>
              <a:rect r="r" b="b" t="t" l="l"/>
              <a:pathLst>
                <a:path h="812800" w="812800">
                  <a:moveTo>
                    <a:pt x="406400" y="0"/>
                  </a:moveTo>
                  <a:cubicBezTo>
                    <a:pt x="181951" y="0"/>
                    <a:pt x="0" y="181951"/>
                    <a:pt x="0" y="406400"/>
                  </a:cubicBezTo>
                  <a:cubicBezTo>
                    <a:pt x="0" y="630849"/>
                    <a:pt x="181951" y="812800"/>
                    <a:pt x="406400" y="812800"/>
                  </a:cubicBezTo>
                  <a:cubicBezTo>
                    <a:pt x="630849" y="812800"/>
                    <a:pt x="812800" y="630849"/>
                    <a:pt x="812800" y="406400"/>
                  </a:cubicBezTo>
                  <a:cubicBezTo>
                    <a:pt x="812800" y="181951"/>
                    <a:pt x="630849" y="0"/>
                    <a:pt x="406400" y="0"/>
                  </a:cubicBezTo>
                  <a:close/>
                </a:path>
              </a:pathLst>
            </a:custGeom>
            <a:solidFill>
              <a:srgbClr val="E73551"/>
            </a:solidFill>
          </p:spPr>
        </p:sp>
        <p:sp>
          <p:nvSpPr>
            <p:cNvPr name="TextBox 18" id="18"/>
            <p:cNvSpPr txBox="true"/>
            <p:nvPr/>
          </p:nvSpPr>
          <p:spPr>
            <a:xfrm>
              <a:off x="76200" y="28575"/>
              <a:ext cx="660400" cy="708025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Opmaak meerjaren-planning</a:t>
              </a:r>
            </a:p>
          </p:txBody>
        </p:sp>
      </p:grpSp>
      <p:grpSp>
        <p:nvGrpSpPr>
          <p:cNvPr name="Group 19" id="19"/>
          <p:cNvGrpSpPr/>
          <p:nvPr/>
        </p:nvGrpSpPr>
        <p:grpSpPr>
          <a:xfrm rot="0">
            <a:off x="14373735" y="6686550"/>
            <a:ext cx="3020238" cy="2799044"/>
            <a:chOff x="0" y="0"/>
            <a:chExt cx="1230836" cy="1140692"/>
          </a:xfrm>
        </p:grpSpPr>
        <p:sp>
          <p:nvSpPr>
            <p:cNvPr name="Freeform 20" id="20"/>
            <p:cNvSpPr/>
            <p:nvPr/>
          </p:nvSpPr>
          <p:spPr>
            <a:xfrm flipH="false" flipV="false" rot="0">
              <a:off x="0" y="0"/>
              <a:ext cx="1230836" cy="1140692"/>
            </a:xfrm>
            <a:custGeom>
              <a:avLst/>
              <a:gdLst/>
              <a:ahLst/>
              <a:cxnLst/>
              <a:rect r="r" b="b" t="t" l="l"/>
              <a:pathLst>
                <a:path h="1140692" w="1230836">
                  <a:moveTo>
                    <a:pt x="615418" y="0"/>
                  </a:moveTo>
                  <a:cubicBezTo>
                    <a:pt x="275532" y="0"/>
                    <a:pt x="0" y="255353"/>
                    <a:pt x="0" y="570346"/>
                  </a:cubicBezTo>
                  <a:cubicBezTo>
                    <a:pt x="0" y="885340"/>
                    <a:pt x="275532" y="1140692"/>
                    <a:pt x="615418" y="1140692"/>
                  </a:cubicBezTo>
                  <a:cubicBezTo>
                    <a:pt x="955304" y="1140692"/>
                    <a:pt x="1230836" y="885340"/>
                    <a:pt x="1230836" y="570346"/>
                  </a:cubicBezTo>
                  <a:cubicBezTo>
                    <a:pt x="1230836" y="255353"/>
                    <a:pt x="955304" y="0"/>
                    <a:pt x="615418" y="0"/>
                  </a:cubicBezTo>
                  <a:close/>
                </a:path>
              </a:pathLst>
            </a:custGeom>
            <a:solidFill>
              <a:srgbClr val="6E3C5A"/>
            </a:solidFill>
          </p:spPr>
        </p:sp>
        <p:sp>
          <p:nvSpPr>
            <p:cNvPr name="TextBox 21" id="21"/>
            <p:cNvSpPr txBox="true"/>
            <p:nvPr/>
          </p:nvSpPr>
          <p:spPr>
            <a:xfrm>
              <a:off x="115391" y="59315"/>
              <a:ext cx="1000054" cy="974438"/>
            </a:xfrm>
            <a:prstGeom prst="rect">
              <a:avLst/>
            </a:prstGeom>
          </p:spPr>
          <p:txBody>
            <a:bodyPr anchor="ctr" rtlCol="false" tIns="50800" lIns="50800" bIns="50800" rIns="50800"/>
            <a:lstStyle/>
            <a:p>
              <a:pPr algn="ctr">
                <a:lnSpc>
                  <a:spcPts val="3499"/>
                </a:lnSpc>
              </a:pPr>
              <a:r>
                <a:rPr lang="en-US" sz="2499">
                  <a:solidFill>
                    <a:srgbClr val="FFFFFF"/>
                  </a:solidFill>
                  <a:latin typeface="Metropolis 2"/>
                  <a:ea typeface="Metropolis 2"/>
                  <a:cs typeface="Metropolis 2"/>
                  <a:sym typeface="Metropolis 2"/>
                </a:rPr>
                <a:t>College on tour</a:t>
              </a:r>
            </a:p>
          </p:txBody>
        </p:sp>
      </p:grpSp>
    </p:spTree>
  </p:cSld>
  <p:clrMapOvr>
    <a:masterClrMapping/>
  </p:clrMapOvr>
</p:sld>
</file>

<file path=ppt/slides/slide15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sp>
        <p:nvSpPr>
          <p:cNvPr name="TextBox 3" id="3"/>
          <p:cNvSpPr txBox="true"/>
          <p:nvPr/>
        </p:nvSpPr>
        <p:spPr>
          <a:xfrm rot="0">
            <a:off x="5929461" y="1485999"/>
            <a:ext cx="6429077" cy="98044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7909"/>
              </a:lnSpc>
            </a:pPr>
            <a:r>
              <a:rPr lang="en-US" sz="5649">
                <a:solidFill>
                  <a:srgbClr val="6F3B5B"/>
                </a:solidFill>
                <a:latin typeface="Metropolis 1"/>
                <a:ea typeface="Metropolis 1"/>
                <a:cs typeface="Metropolis 1"/>
                <a:sym typeface="Metropolis 1"/>
              </a:rPr>
              <a:t>Volksraadpleging</a:t>
            </a:r>
          </a:p>
        </p:txBody>
      </p:sp>
      <p:sp>
        <p:nvSpPr>
          <p:cNvPr name="TextBox 4" id="4"/>
          <p:cNvSpPr txBox="true"/>
          <p:nvPr/>
        </p:nvSpPr>
        <p:spPr>
          <a:xfrm rot="0">
            <a:off x="2714718" y="3730958"/>
            <a:ext cx="10336325" cy="184712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4726"/>
              </a:lnSpc>
            </a:pPr>
            <a:r>
              <a:rPr lang="en-US" sz="3376">
                <a:solidFill>
                  <a:srgbClr val="6F3B5B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Initiatief gemeenteraad of verzoek inwoners</a:t>
            </a:r>
          </a:p>
          <a:p>
            <a:pPr algn="l" marL="728921" indent="-364460" lvl="1">
              <a:lnSpc>
                <a:spcPts val="4726"/>
              </a:lnSpc>
              <a:buFont typeface="Arial"/>
              <a:buChar char="•"/>
            </a:pPr>
            <a:r>
              <a:rPr lang="en-US" sz="3376">
                <a:solidFill>
                  <a:srgbClr val="6F3B5B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Steun door min. 10%</a:t>
            </a:r>
          </a:p>
          <a:p>
            <a:pPr algn="l" marL="728921" indent="-364460" lvl="1">
              <a:lnSpc>
                <a:spcPts val="4726"/>
              </a:lnSpc>
              <a:buFont typeface="Arial"/>
              <a:buChar char="•"/>
            </a:pPr>
            <a:r>
              <a:rPr lang="en-US" sz="3376">
                <a:solidFill>
                  <a:srgbClr val="6F3B5B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Ja of nee</a:t>
            </a:r>
          </a:p>
        </p:txBody>
      </p:sp>
    </p:spTree>
  </p:cSld>
  <p:clrMapOvr>
    <a:masterClrMapping/>
  </p:clrMapOvr>
</p:sld>
</file>

<file path=ppt/slides/slide16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sp>
        <p:nvSpPr>
          <p:cNvPr name="TextBox 3" id="3"/>
          <p:cNvSpPr txBox="true"/>
          <p:nvPr/>
        </p:nvSpPr>
        <p:spPr>
          <a:xfrm rot="0">
            <a:off x="4909170" y="1485999"/>
            <a:ext cx="8469660" cy="980440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7909"/>
              </a:lnSpc>
            </a:pPr>
            <a:r>
              <a:rPr lang="en-US" sz="5649">
                <a:solidFill>
                  <a:srgbClr val="6F3B5B"/>
                </a:solidFill>
                <a:latin typeface="Metropolis 1"/>
                <a:ea typeface="Metropolis 1"/>
                <a:cs typeface="Metropolis 1"/>
                <a:sym typeface="Metropolis 1"/>
              </a:rPr>
              <a:t>Klachten en meldingen </a:t>
            </a:r>
          </a:p>
        </p:txBody>
      </p:sp>
      <p:sp>
        <p:nvSpPr>
          <p:cNvPr name="TextBox 4" id="4"/>
          <p:cNvSpPr txBox="true"/>
          <p:nvPr/>
        </p:nvSpPr>
        <p:spPr>
          <a:xfrm rot="0">
            <a:off x="2714718" y="3740483"/>
            <a:ext cx="10664112" cy="3773094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l">
              <a:lnSpc>
                <a:spcPts val="4876"/>
              </a:lnSpc>
            </a:pPr>
            <a:r>
              <a:rPr lang="en-US" sz="3483">
                <a:solidFill>
                  <a:srgbClr val="6F3B5B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Klachten over product- of dienstverlening</a:t>
            </a:r>
          </a:p>
          <a:p>
            <a:pPr algn="l" marL="752036" indent="-376018" lvl="1">
              <a:lnSpc>
                <a:spcPts val="4876"/>
              </a:lnSpc>
              <a:buFont typeface="Arial"/>
              <a:buChar char="•"/>
            </a:pPr>
            <a:r>
              <a:rPr lang="en-US" sz="3483">
                <a:solidFill>
                  <a:srgbClr val="6F3B5B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Eerst: dienst aanspreken</a:t>
            </a:r>
          </a:p>
          <a:p>
            <a:pPr algn="l" marL="752036" indent="-376018" lvl="1">
              <a:lnSpc>
                <a:spcPts val="4876"/>
              </a:lnSpc>
              <a:buFont typeface="Arial"/>
              <a:buChar char="•"/>
            </a:pPr>
            <a:r>
              <a:rPr lang="en-US" sz="3483">
                <a:solidFill>
                  <a:srgbClr val="6F3B5B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Indien niet opgelost: klachtenformulier</a:t>
            </a:r>
          </a:p>
          <a:p>
            <a:pPr algn="l">
              <a:lnSpc>
                <a:spcPts val="4876"/>
              </a:lnSpc>
            </a:pPr>
          </a:p>
          <a:p>
            <a:pPr algn="l">
              <a:lnSpc>
                <a:spcPts val="4876"/>
              </a:lnSpc>
            </a:pPr>
            <a:r>
              <a:rPr lang="en-US" sz="3483">
                <a:solidFill>
                  <a:srgbClr val="6F3B5B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Melding: via meldingformulier</a:t>
            </a:r>
          </a:p>
          <a:p>
            <a:pPr algn="l" marL="752036" indent="-376018" lvl="1">
              <a:lnSpc>
                <a:spcPts val="4876"/>
              </a:lnSpc>
              <a:buFont typeface="Arial"/>
              <a:buChar char="•"/>
            </a:pPr>
            <a:r>
              <a:rPr lang="en-US" sz="3483">
                <a:solidFill>
                  <a:srgbClr val="6F3B5B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online + formulier via balies</a:t>
            </a:r>
          </a:p>
        </p:txBody>
      </p:sp>
    </p:spTree>
  </p:cSld>
  <p:clrMapOvr>
    <a:masterClrMapping/>
  </p:clrMapOvr>
</p:sld>
</file>

<file path=ppt/slides/slide17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sp>
        <p:nvSpPr>
          <p:cNvPr name="TextBox 3" id="3"/>
          <p:cNvSpPr txBox="true"/>
          <p:nvPr/>
        </p:nvSpPr>
        <p:spPr>
          <a:xfrm rot="0">
            <a:off x="2786777" y="2834325"/>
            <a:ext cx="12714446" cy="2280286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ctr">
              <a:lnSpc>
                <a:spcPts val="6089"/>
              </a:lnSpc>
            </a:pPr>
            <a:r>
              <a:rPr lang="en-US" sz="4349">
                <a:solidFill>
                  <a:srgbClr val="6F3B5B"/>
                </a:solidFill>
                <a:latin typeface="Bree Serif"/>
                <a:ea typeface="Bree Serif"/>
                <a:cs typeface="Bree Serif"/>
                <a:sym typeface="Bree Serif"/>
              </a:rPr>
              <a:t>Uitgangsvraag: </a:t>
            </a:r>
          </a:p>
          <a:p>
            <a:pPr algn="ctr">
              <a:lnSpc>
                <a:spcPts val="6089"/>
              </a:lnSpc>
            </a:pPr>
            <a:r>
              <a:rPr lang="en-US" sz="4349">
                <a:solidFill>
                  <a:srgbClr val="6F3B5B"/>
                </a:solidFill>
                <a:latin typeface="Metropolis 1"/>
                <a:ea typeface="Metropolis 1"/>
                <a:cs typeface="Metropolis 1"/>
                <a:sym typeface="Metropolis 1"/>
              </a:rPr>
              <a:t>Hoe kan je actief betrokken zijn bij het beleid </a:t>
            </a:r>
          </a:p>
          <a:p>
            <a:pPr algn="ctr">
              <a:lnSpc>
                <a:spcPts val="6089"/>
              </a:lnSpc>
            </a:pPr>
            <a:r>
              <a:rPr lang="en-US" sz="4349">
                <a:solidFill>
                  <a:srgbClr val="6F3B5B"/>
                </a:solidFill>
                <a:latin typeface="Metropolis 1"/>
                <a:ea typeface="Metropolis 1"/>
                <a:cs typeface="Metropolis 1"/>
                <a:sym typeface="Metropolis 1"/>
              </a:rPr>
              <a:t>binnen het nieuwe participatiebeleid? </a:t>
            </a:r>
          </a:p>
        </p:txBody>
      </p:sp>
    </p:spTree>
  </p:cSld>
  <p:clrMapOvr>
    <a:masterClrMapping/>
  </p:clrMapOvr>
</p:sld>
</file>

<file path=ppt/slides/slide18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sp>
        <p:nvSpPr>
          <p:cNvPr name="TextBox 3" id="3"/>
          <p:cNvSpPr txBox="true"/>
          <p:nvPr/>
        </p:nvSpPr>
        <p:spPr>
          <a:xfrm rot="0">
            <a:off x="1313212" y="1554806"/>
            <a:ext cx="14060669" cy="8273415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just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Metropolis 2"/>
                <a:ea typeface="Metropolis 2"/>
                <a:cs typeface="Metropolis 2"/>
                <a:sym typeface="Metropolis 2"/>
              </a:rPr>
              <a:t>Ben je niet tevreden of heb je iets opgemerkt dat niet correct is? </a:t>
            </a:r>
          </a:p>
          <a:p>
            <a:pPr algn="just">
              <a:lnSpc>
                <a:spcPts val="4409"/>
              </a:lnSpc>
            </a:pPr>
          </a:p>
          <a:p>
            <a:pPr algn="just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V</a:t>
            </a: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olg dan de </a:t>
            </a: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meldingen- en klachtenprocedure</a:t>
            </a:r>
          </a:p>
          <a:p>
            <a:pPr algn="just">
              <a:lnSpc>
                <a:spcPts val="4409"/>
              </a:lnSpc>
            </a:pPr>
          </a:p>
          <a:p>
            <a:pPr algn="just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League Spartan"/>
                <a:ea typeface="League Spartan"/>
                <a:cs typeface="League Spartan"/>
                <a:sym typeface="League Spartan"/>
              </a:rPr>
              <a:t> </a:t>
            </a:r>
          </a:p>
          <a:p>
            <a:pPr algn="just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Metropolis 2"/>
                <a:ea typeface="Metropolis 2"/>
                <a:cs typeface="Metropolis 2"/>
                <a:sym typeface="Metropolis 2"/>
              </a:rPr>
              <a:t>Heb je een idee dat de gemeente alleen maar ten goede kan komen? </a:t>
            </a:r>
          </a:p>
          <a:p>
            <a:pPr algn="just">
              <a:lnSpc>
                <a:spcPts val="4409"/>
              </a:lnSpc>
            </a:pPr>
          </a:p>
          <a:p>
            <a:pPr algn="just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Neem contact op met de dienst waarover jouw idee gaat</a:t>
            </a:r>
          </a:p>
          <a:p>
            <a:pPr algn="just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N</a:t>
            </a: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eem contact op met een gemeenteraadslid</a:t>
            </a:r>
          </a:p>
          <a:p>
            <a:pPr algn="just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Breng het zelf op de gemeenteraad met een verzoekschrift, eventueel tijdens het burgerkwartier </a:t>
            </a:r>
          </a:p>
          <a:p>
            <a:pPr algn="just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Vraag een Buurtbooster aan</a:t>
            </a:r>
          </a:p>
          <a:p>
            <a:pPr algn="just">
              <a:lnSpc>
                <a:spcPts val="4409"/>
              </a:lnSpc>
            </a:pPr>
            <a:r>
              <a:rPr lang="en-US" sz="3150">
                <a:solidFill>
                  <a:srgbClr val="6F3B5B"/>
                </a:solidFill>
                <a:latin typeface="Metropolis 3"/>
                <a:ea typeface="Metropolis 3"/>
                <a:cs typeface="Metropolis 3"/>
                <a:sym typeface="Metropolis 3"/>
              </a:rPr>
              <a:t>Doe mee met Willebroek Wil Wat Workshops</a:t>
            </a:r>
          </a:p>
          <a:p>
            <a:pPr algn="just">
              <a:lnSpc>
                <a:spcPts val="4409"/>
              </a:lnSpc>
            </a:pPr>
          </a:p>
          <a:p>
            <a:pPr algn="just">
              <a:lnSpc>
                <a:spcPts val="4409"/>
              </a:lnSpc>
            </a:pPr>
          </a:p>
        </p:txBody>
      </p:sp>
      <p:sp>
        <p:nvSpPr>
          <p:cNvPr name="Freeform 4" id="4"/>
          <p:cNvSpPr/>
          <p:nvPr/>
        </p:nvSpPr>
        <p:spPr>
          <a:xfrm flipH="false" flipV="false" rot="0">
            <a:off x="542735" y="5443594"/>
            <a:ext cx="595226" cy="549096"/>
          </a:xfrm>
          <a:custGeom>
            <a:avLst/>
            <a:gdLst/>
            <a:ahLst/>
            <a:cxnLst/>
            <a:rect r="r" b="b" t="t" l="l"/>
            <a:pathLst>
              <a:path h="549096" w="595226">
                <a:moveTo>
                  <a:pt x="0" y="0"/>
                </a:moveTo>
                <a:lnTo>
                  <a:pt x="595226" y="0"/>
                </a:lnTo>
                <a:lnTo>
                  <a:pt x="595226" y="549096"/>
                </a:lnTo>
                <a:lnTo>
                  <a:pt x="0" y="549096"/>
                </a:lnTo>
                <a:lnTo>
                  <a:pt x="0" y="0"/>
                </a:lnTo>
                <a:close/>
              </a:path>
            </a:pathLst>
          </a:custGeom>
          <a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 l="0" t="0" r="0" b="0"/>
            </a:stretch>
          </a:blipFill>
        </p:spPr>
      </p:sp>
      <p:sp>
        <p:nvSpPr>
          <p:cNvPr name="Freeform 5" id="5"/>
          <p:cNvSpPr/>
          <p:nvPr/>
        </p:nvSpPr>
        <p:spPr>
          <a:xfrm flipH="false" flipV="false" rot="0">
            <a:off x="542735" y="7676909"/>
            <a:ext cx="595226" cy="549096"/>
          </a:xfrm>
          <a:custGeom>
            <a:avLst/>
            <a:gdLst/>
            <a:ahLst/>
            <a:cxnLst/>
            <a:rect r="r" b="b" t="t" l="l"/>
            <a:pathLst>
              <a:path h="549096" w="595226">
                <a:moveTo>
                  <a:pt x="0" y="0"/>
                </a:moveTo>
                <a:lnTo>
                  <a:pt x="595226" y="0"/>
                </a:lnTo>
                <a:lnTo>
                  <a:pt x="595226" y="549096"/>
                </a:lnTo>
                <a:lnTo>
                  <a:pt x="0" y="549096"/>
                </a:lnTo>
                <a:lnTo>
                  <a:pt x="0" y="0"/>
                </a:lnTo>
                <a:close/>
              </a:path>
            </a:pathLst>
          </a:custGeom>
          <a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 l="0" t="0" r="0" b="0"/>
            </a:stretch>
          </a:blipFill>
        </p:spPr>
      </p:sp>
      <p:sp>
        <p:nvSpPr>
          <p:cNvPr name="Freeform 6" id="6"/>
          <p:cNvSpPr/>
          <p:nvPr/>
        </p:nvSpPr>
        <p:spPr>
          <a:xfrm flipH="false" flipV="false" rot="0">
            <a:off x="542735" y="5992690"/>
            <a:ext cx="595226" cy="549096"/>
          </a:xfrm>
          <a:custGeom>
            <a:avLst/>
            <a:gdLst/>
            <a:ahLst/>
            <a:cxnLst/>
            <a:rect r="r" b="b" t="t" l="l"/>
            <a:pathLst>
              <a:path h="549096" w="595226">
                <a:moveTo>
                  <a:pt x="0" y="0"/>
                </a:moveTo>
                <a:lnTo>
                  <a:pt x="595226" y="0"/>
                </a:lnTo>
                <a:lnTo>
                  <a:pt x="595226" y="549096"/>
                </a:lnTo>
                <a:lnTo>
                  <a:pt x="0" y="549096"/>
                </a:lnTo>
                <a:lnTo>
                  <a:pt x="0" y="0"/>
                </a:lnTo>
                <a:close/>
              </a:path>
            </a:pathLst>
          </a:custGeom>
          <a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 l="0" t="0" r="0" b="0"/>
            </a:stretch>
          </a:blipFill>
        </p:spPr>
      </p:sp>
      <p:sp>
        <p:nvSpPr>
          <p:cNvPr name="Freeform 7" id="7"/>
          <p:cNvSpPr/>
          <p:nvPr/>
        </p:nvSpPr>
        <p:spPr>
          <a:xfrm flipH="false" flipV="false" rot="0">
            <a:off x="542735" y="6541786"/>
            <a:ext cx="595226" cy="549096"/>
          </a:xfrm>
          <a:custGeom>
            <a:avLst/>
            <a:gdLst/>
            <a:ahLst/>
            <a:cxnLst/>
            <a:rect r="r" b="b" t="t" l="l"/>
            <a:pathLst>
              <a:path h="549096" w="595226">
                <a:moveTo>
                  <a:pt x="0" y="0"/>
                </a:moveTo>
                <a:lnTo>
                  <a:pt x="595226" y="0"/>
                </a:lnTo>
                <a:lnTo>
                  <a:pt x="595226" y="549095"/>
                </a:lnTo>
                <a:lnTo>
                  <a:pt x="0" y="549095"/>
                </a:lnTo>
                <a:lnTo>
                  <a:pt x="0" y="0"/>
                </a:lnTo>
                <a:close/>
              </a:path>
            </a:pathLst>
          </a:custGeom>
          <a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 l="0" t="0" r="0" b="0"/>
            </a:stretch>
          </a:blipFill>
        </p:spPr>
      </p:sp>
      <p:sp>
        <p:nvSpPr>
          <p:cNvPr name="Freeform 8" id="8"/>
          <p:cNvSpPr/>
          <p:nvPr/>
        </p:nvSpPr>
        <p:spPr>
          <a:xfrm flipH="false" flipV="false" rot="0">
            <a:off x="542735" y="2678887"/>
            <a:ext cx="595226" cy="549096"/>
          </a:xfrm>
          <a:custGeom>
            <a:avLst/>
            <a:gdLst/>
            <a:ahLst/>
            <a:cxnLst/>
            <a:rect r="r" b="b" t="t" l="l"/>
            <a:pathLst>
              <a:path h="549096" w="595226">
                <a:moveTo>
                  <a:pt x="0" y="0"/>
                </a:moveTo>
                <a:lnTo>
                  <a:pt x="595226" y="0"/>
                </a:lnTo>
                <a:lnTo>
                  <a:pt x="595226" y="549096"/>
                </a:lnTo>
                <a:lnTo>
                  <a:pt x="0" y="549096"/>
                </a:lnTo>
                <a:lnTo>
                  <a:pt x="0" y="0"/>
                </a:lnTo>
                <a:close/>
              </a:path>
            </a:pathLst>
          </a:custGeom>
          <a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 l="0" t="0" r="0" b="0"/>
            </a:stretch>
          </a:blipFill>
        </p:spPr>
      </p:sp>
      <p:sp>
        <p:nvSpPr>
          <p:cNvPr name="Freeform 9" id="9"/>
          <p:cNvSpPr/>
          <p:nvPr/>
        </p:nvSpPr>
        <p:spPr>
          <a:xfrm flipH="false" flipV="false" rot="0">
            <a:off x="542735" y="8226005"/>
            <a:ext cx="595226" cy="549096"/>
          </a:xfrm>
          <a:custGeom>
            <a:avLst/>
            <a:gdLst/>
            <a:ahLst/>
            <a:cxnLst/>
            <a:rect r="r" b="b" t="t" l="l"/>
            <a:pathLst>
              <a:path h="549096" w="595226">
                <a:moveTo>
                  <a:pt x="0" y="0"/>
                </a:moveTo>
                <a:lnTo>
                  <a:pt x="595226" y="0"/>
                </a:lnTo>
                <a:lnTo>
                  <a:pt x="595226" y="549095"/>
                </a:lnTo>
                <a:lnTo>
                  <a:pt x="0" y="549095"/>
                </a:lnTo>
                <a:lnTo>
                  <a:pt x="0" y="0"/>
                </a:lnTo>
                <a:close/>
              </a:path>
            </a:pathLst>
          </a:custGeom>
          <a:blipFill>
            <a:blip r:embed="rId3">
              <a:extLst>
                <a:ext uri="{96DAC541-7B7A-43D3-8B79-37D633B846F1}">
                  <asvg:svgBlip xmlns:asvg="http://schemas.microsoft.com/office/drawing/2016/SVG/main" r:embed="rId4"/>
                </a:ext>
              </a:extLst>
            </a:blip>
            <a:stretch>
              <a:fillRect l="0" t="0" r="0" b="0"/>
            </a:stretch>
          </a:blipFill>
        </p:spPr>
      </p:sp>
    </p:spTree>
  </p:cSld>
  <p:clrMapOvr>
    <a:masterClrMapping/>
  </p:clrMapOvr>
</p:sld>
</file>

<file path=ppt/slides/slide19.xml><?xml version="1.0" encoding="utf-8"?>
<p:sld xmlns:p="http://schemas.openxmlformats.org/presentationml/2006/main" xmlns:a="http://schemas.openxmlformats.org/drawingml/2006/main" xmlns:r="http://schemas.openxmlformats.org/officeDocument/2006/relationships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name="Freeform 2" id="2"/>
          <p:cNvSpPr/>
          <p:nvPr/>
        </p:nvSpPr>
        <p:spPr>
          <a:xfrm flipH="false" flipV="false" rot="0">
            <a:off x="0" y="0"/>
            <a:ext cx="18288000" cy="10287000"/>
          </a:xfrm>
          <a:custGeom>
            <a:avLst/>
            <a:gdLst/>
            <a:ahLst/>
            <a:cxnLst/>
            <a:rect r="r" b="b" t="t" l="l"/>
            <a:pathLst>
              <a:path h="10287000" w="18288000">
                <a:moveTo>
                  <a:pt x="0" y="0"/>
                </a:moveTo>
                <a:lnTo>
                  <a:pt x="18288000" y="0"/>
                </a:lnTo>
                <a:lnTo>
                  <a:pt x="18288000" y="10287000"/>
                </a:lnTo>
                <a:lnTo>
                  <a:pt x="0" y="10287000"/>
                </a:lnTo>
                <a:lnTo>
                  <a:pt x="0" y="0"/>
                </a:lnTo>
                <a:close/>
              </a:path>
            </a:pathLst>
          </a:custGeom>
          <a:blipFill>
            <a:blip r:embed="rId2"/>
            <a:stretch>
              <a:fillRect l="-509" t="-22851" r="-21392" b="-30382"/>
            </a:stretch>
          </a:blipFill>
        </p:spPr>
      </p:sp>
      <p:sp>
        <p:nvSpPr>
          <p:cNvPr name="TextBox 3" id="3"/>
          <p:cNvSpPr txBox="true"/>
          <p:nvPr/>
        </p:nvSpPr>
        <p:spPr>
          <a:xfrm rot="0">
            <a:off x="7522693" y="1421934"/>
            <a:ext cx="8161763" cy="3191463"/>
          </a:xfrm>
          <a:prstGeom prst="rect">
            <a:avLst/>
          </a:prstGeom>
        </p:spPr>
        <p:txBody>
          <a:bodyPr anchor="t" rtlCol="false" tIns="0" lIns="0" bIns="0" rIns="0">
            <a:spAutoFit/>
          </a:bodyPr>
          <a:lstStyle/>
          <a:p>
            <a:pPr algn="just">
              <a:lnSpc>
                <a:spcPts val="11531"/>
              </a:lnSpc>
            </a:pPr>
            <a:r>
              <a:rPr lang="en-US" sz="8236">
                <a:solidFill>
                  <a:srgbClr val="6F3B5B"/>
                </a:solidFill>
                <a:latin typeface="Metropolis 2"/>
                <a:ea typeface="Metropolis 2"/>
                <a:cs typeface="Metropolis 2"/>
                <a:sym typeface="Metropolis 2"/>
              </a:rPr>
              <a:t>Vragen?</a:t>
            </a:r>
          </a:p>
          <a:p>
            <a:pPr algn="just">
              <a:lnSpc>
                <a:spcPts val="6827"/>
              </a:lnSpc>
            </a:pPr>
          </a:p>
          <a:p>
            <a:pPr algn="just">
              <a:lnSpc>
                <a:spcPts val="6827"/>
              </a:lnSpc>
            </a:pPr>
          </a:p>
        </p:txBody>
      </p: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0</Words>
  <Application>Microsoft Office PowerPoint</Application>
  <PresentationFormat>On-screen Show (4:3)</PresentationFormat>
  <Paragraphs>0</Paragraphs>
  <Slides>0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0</vt:i4>
      </vt:variant>
    </vt:vector>
  </HeadingPairs>
  <TitlesOfParts>
    <vt:vector size="1" baseType="lpstr">
      <vt:lpstr>Office Theme</vt:lpstr>
    </vt:vector>
  </TitlesOfParts>
  <Company/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xsi="http://www.w3.org/2001/XMLSchema-instance">
  <dcterms:created xsi:type="dcterms:W3CDTF">2006-08-16T00:00:00Z</dcterms:created>
  <dc:identifier>DAGm7-pUTvw</dc:identifier>
  <dcterms:modified xsi:type="dcterms:W3CDTF">2011-08-01T06:04:30Z</dcterms:modified>
  <cp:revision>1</cp:revision>
  <dc:title>presentatie </dc:title>
</cp:coreProperties>
</file>