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56" r:id="rId5"/>
    <p:sldId id="300" r:id="rId6"/>
    <p:sldId id="320" r:id="rId7"/>
    <p:sldId id="293" r:id="rId8"/>
    <p:sldId id="308" r:id="rId9"/>
    <p:sldId id="322" r:id="rId10"/>
    <p:sldId id="325" r:id="rId11"/>
    <p:sldId id="321" r:id="rId12"/>
    <p:sldId id="332" r:id="rId13"/>
    <p:sldId id="323" r:id="rId14"/>
    <p:sldId id="324" r:id="rId15"/>
    <p:sldId id="331" r:id="rId16"/>
    <p:sldId id="326" r:id="rId17"/>
    <p:sldId id="327" r:id="rId18"/>
    <p:sldId id="333" r:id="rId19"/>
    <p:sldId id="328" r:id="rId20"/>
    <p:sldId id="309" r:id="rId21"/>
    <p:sldId id="329" r:id="rId22"/>
    <p:sldId id="330" r:id="rId23"/>
    <p:sldId id="310" r:id="rId24"/>
    <p:sldId id="336" r:id="rId25"/>
    <p:sldId id="335" r:id="rId26"/>
    <p:sldId id="316" r:id="rId27"/>
    <p:sldId id="334" r:id="rId28"/>
    <p:sldId id="313" r:id="rId29"/>
    <p:sldId id="317" r:id="rId30"/>
    <p:sldId id="275" r:id="rId31"/>
    <p:sldId id="276" r:id="rId32"/>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66"/>
    <a:srgbClr val="8497B0"/>
    <a:srgbClr val="FFE9E0"/>
    <a:srgbClr val="FFFF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p:cViewPr varScale="1">
        <p:scale>
          <a:sx n="74" d="100"/>
          <a:sy n="74" d="100"/>
        </p:scale>
        <p:origin x="480" y="283"/>
      </p:cViewPr>
      <p:guideLst>
        <p:guide orient="horz" pos="1752"/>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F9B628-E287-4CA7-B845-8C507BC4200C}" type="datetime1">
              <a:rPr lang="nl-NL" smtClean="0"/>
              <a:t>6-5-2025</a:t>
            </a:fld>
            <a:endParaRPr lang="nl-NL"/>
          </a:p>
        </p:txBody>
      </p:sp>
      <p:sp>
        <p:nvSpPr>
          <p:cNvPr id="4" name="Tijdelijke aanduiding voor voettekst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F75FB2-D12E-4669-8522-D3E2C7E6DC97}" type="slidenum">
              <a:rPr lang="nl-NL" smtClean="0"/>
              <a:t>‹nr.›</a:t>
            </a:fld>
            <a:endParaRPr lang="nl-NL"/>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97B3C-B1E6-4634-A4FF-EEF2CFA6E7A3}" type="datetime1">
              <a:rPr lang="nl-NL" smtClean="0"/>
              <a:pPr/>
              <a:t>6-5-2025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18E0B9-48E4-499D-93B2-B07D00395BAC}" type="slidenum">
              <a:rPr lang="nl-NL" noProof="0" smtClean="0"/>
              <a:t>‹nr.›</a:t>
            </a:fld>
            <a:endParaRPr lang="nl-NL" noProof="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a:t>
            </a:fld>
            <a:endParaRPr lang="nl-NL"/>
          </a:p>
        </p:txBody>
      </p:sp>
    </p:spTree>
    <p:extLst>
      <p:ext uri="{BB962C8B-B14F-4D97-AF65-F5344CB8AC3E}">
        <p14:creationId xmlns:p14="http://schemas.microsoft.com/office/powerpoint/2010/main" val="187474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10</a:t>
            </a:fld>
            <a:endParaRPr lang="nl-NL"/>
          </a:p>
        </p:txBody>
      </p:sp>
    </p:spTree>
    <p:extLst>
      <p:ext uri="{BB962C8B-B14F-4D97-AF65-F5344CB8AC3E}">
        <p14:creationId xmlns:p14="http://schemas.microsoft.com/office/powerpoint/2010/main" val="336442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11</a:t>
            </a:fld>
            <a:endParaRPr lang="nl-NL"/>
          </a:p>
        </p:txBody>
      </p:sp>
    </p:spTree>
    <p:extLst>
      <p:ext uri="{BB962C8B-B14F-4D97-AF65-F5344CB8AC3E}">
        <p14:creationId xmlns:p14="http://schemas.microsoft.com/office/powerpoint/2010/main" val="14025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12</a:t>
            </a:fld>
            <a:endParaRPr lang="nl-NL"/>
          </a:p>
        </p:txBody>
      </p:sp>
    </p:spTree>
    <p:extLst>
      <p:ext uri="{BB962C8B-B14F-4D97-AF65-F5344CB8AC3E}">
        <p14:creationId xmlns:p14="http://schemas.microsoft.com/office/powerpoint/2010/main" val="4257992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13</a:t>
            </a:fld>
            <a:endParaRPr lang="nl-NL"/>
          </a:p>
        </p:txBody>
      </p:sp>
    </p:spTree>
    <p:extLst>
      <p:ext uri="{BB962C8B-B14F-4D97-AF65-F5344CB8AC3E}">
        <p14:creationId xmlns:p14="http://schemas.microsoft.com/office/powerpoint/2010/main" val="13953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14</a:t>
            </a:fld>
            <a:endParaRPr lang="nl-NL"/>
          </a:p>
        </p:txBody>
      </p:sp>
    </p:spTree>
    <p:extLst>
      <p:ext uri="{BB962C8B-B14F-4D97-AF65-F5344CB8AC3E}">
        <p14:creationId xmlns:p14="http://schemas.microsoft.com/office/powerpoint/2010/main" val="1447216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15</a:t>
            </a:fld>
            <a:endParaRPr lang="nl-NL"/>
          </a:p>
        </p:txBody>
      </p:sp>
    </p:spTree>
    <p:extLst>
      <p:ext uri="{BB962C8B-B14F-4D97-AF65-F5344CB8AC3E}">
        <p14:creationId xmlns:p14="http://schemas.microsoft.com/office/powerpoint/2010/main" val="3336715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16</a:t>
            </a:fld>
            <a:endParaRPr lang="nl-NL"/>
          </a:p>
        </p:txBody>
      </p:sp>
    </p:spTree>
    <p:extLst>
      <p:ext uri="{BB962C8B-B14F-4D97-AF65-F5344CB8AC3E}">
        <p14:creationId xmlns:p14="http://schemas.microsoft.com/office/powerpoint/2010/main" val="65472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17</a:t>
            </a:fld>
            <a:endParaRPr lang="nl-NL"/>
          </a:p>
        </p:txBody>
      </p:sp>
    </p:spTree>
    <p:extLst>
      <p:ext uri="{BB962C8B-B14F-4D97-AF65-F5344CB8AC3E}">
        <p14:creationId xmlns:p14="http://schemas.microsoft.com/office/powerpoint/2010/main" val="2628398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18</a:t>
            </a:fld>
            <a:endParaRPr lang="nl-NL"/>
          </a:p>
        </p:txBody>
      </p:sp>
    </p:spTree>
    <p:extLst>
      <p:ext uri="{BB962C8B-B14F-4D97-AF65-F5344CB8AC3E}">
        <p14:creationId xmlns:p14="http://schemas.microsoft.com/office/powerpoint/2010/main" val="264946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19</a:t>
            </a:fld>
            <a:endParaRPr lang="nl-NL"/>
          </a:p>
        </p:txBody>
      </p:sp>
    </p:spTree>
    <p:extLst>
      <p:ext uri="{BB962C8B-B14F-4D97-AF65-F5344CB8AC3E}">
        <p14:creationId xmlns:p14="http://schemas.microsoft.com/office/powerpoint/2010/main" val="128999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a:t>
            </a:fld>
            <a:endParaRPr lang="nl-NL"/>
          </a:p>
        </p:txBody>
      </p:sp>
    </p:spTree>
    <p:extLst>
      <p:ext uri="{BB962C8B-B14F-4D97-AF65-F5344CB8AC3E}">
        <p14:creationId xmlns:p14="http://schemas.microsoft.com/office/powerpoint/2010/main" val="2366197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20</a:t>
            </a:fld>
            <a:endParaRPr lang="nl-NL"/>
          </a:p>
        </p:txBody>
      </p:sp>
    </p:spTree>
    <p:extLst>
      <p:ext uri="{BB962C8B-B14F-4D97-AF65-F5344CB8AC3E}">
        <p14:creationId xmlns:p14="http://schemas.microsoft.com/office/powerpoint/2010/main" val="4228795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21</a:t>
            </a:fld>
            <a:endParaRPr lang="nl-NL"/>
          </a:p>
        </p:txBody>
      </p:sp>
    </p:spTree>
    <p:extLst>
      <p:ext uri="{BB962C8B-B14F-4D97-AF65-F5344CB8AC3E}">
        <p14:creationId xmlns:p14="http://schemas.microsoft.com/office/powerpoint/2010/main" val="1394631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22</a:t>
            </a:fld>
            <a:endParaRPr lang="nl-NL"/>
          </a:p>
        </p:txBody>
      </p:sp>
    </p:spTree>
    <p:extLst>
      <p:ext uri="{BB962C8B-B14F-4D97-AF65-F5344CB8AC3E}">
        <p14:creationId xmlns:p14="http://schemas.microsoft.com/office/powerpoint/2010/main" val="232494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23</a:t>
            </a:fld>
            <a:endParaRPr lang="nl-NL"/>
          </a:p>
        </p:txBody>
      </p:sp>
    </p:spTree>
    <p:extLst>
      <p:ext uri="{BB962C8B-B14F-4D97-AF65-F5344CB8AC3E}">
        <p14:creationId xmlns:p14="http://schemas.microsoft.com/office/powerpoint/2010/main" val="1548780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24</a:t>
            </a:fld>
            <a:endParaRPr lang="nl-NL"/>
          </a:p>
        </p:txBody>
      </p:sp>
    </p:spTree>
    <p:extLst>
      <p:ext uri="{BB962C8B-B14F-4D97-AF65-F5344CB8AC3E}">
        <p14:creationId xmlns:p14="http://schemas.microsoft.com/office/powerpoint/2010/main" val="269666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25</a:t>
            </a:fld>
            <a:endParaRPr lang="nl-NL"/>
          </a:p>
        </p:txBody>
      </p:sp>
    </p:spTree>
    <p:extLst>
      <p:ext uri="{BB962C8B-B14F-4D97-AF65-F5344CB8AC3E}">
        <p14:creationId xmlns:p14="http://schemas.microsoft.com/office/powerpoint/2010/main" val="421039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26</a:t>
            </a:fld>
            <a:endParaRPr lang="nl-NL"/>
          </a:p>
        </p:txBody>
      </p:sp>
    </p:spTree>
    <p:extLst>
      <p:ext uri="{BB962C8B-B14F-4D97-AF65-F5344CB8AC3E}">
        <p14:creationId xmlns:p14="http://schemas.microsoft.com/office/powerpoint/2010/main" val="73804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27</a:t>
            </a:fld>
            <a:endParaRPr lang="nl-NL"/>
          </a:p>
        </p:txBody>
      </p:sp>
    </p:spTree>
    <p:extLst>
      <p:ext uri="{BB962C8B-B14F-4D97-AF65-F5344CB8AC3E}">
        <p14:creationId xmlns:p14="http://schemas.microsoft.com/office/powerpoint/2010/main" val="3496355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8D18E0B9-48E4-499D-93B2-B07D00395BAC}" type="slidenum">
              <a:rPr lang="nl-NL" smtClean="0"/>
              <a:t>28</a:t>
            </a:fld>
            <a:endParaRPr lang="nl-NL"/>
          </a:p>
        </p:txBody>
      </p:sp>
    </p:spTree>
    <p:extLst>
      <p:ext uri="{BB962C8B-B14F-4D97-AF65-F5344CB8AC3E}">
        <p14:creationId xmlns:p14="http://schemas.microsoft.com/office/powerpoint/2010/main" val="1934550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3</a:t>
            </a:fld>
            <a:endParaRPr lang="nl-NL"/>
          </a:p>
        </p:txBody>
      </p:sp>
    </p:spTree>
    <p:extLst>
      <p:ext uri="{BB962C8B-B14F-4D97-AF65-F5344CB8AC3E}">
        <p14:creationId xmlns:p14="http://schemas.microsoft.com/office/powerpoint/2010/main" val="64399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4</a:t>
            </a:fld>
            <a:endParaRPr lang="nl-NL"/>
          </a:p>
        </p:txBody>
      </p:sp>
    </p:spTree>
    <p:extLst>
      <p:ext uri="{BB962C8B-B14F-4D97-AF65-F5344CB8AC3E}">
        <p14:creationId xmlns:p14="http://schemas.microsoft.com/office/powerpoint/2010/main" val="4011595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5</a:t>
            </a:fld>
            <a:endParaRPr lang="nl-NL"/>
          </a:p>
        </p:txBody>
      </p:sp>
    </p:spTree>
    <p:extLst>
      <p:ext uri="{BB962C8B-B14F-4D97-AF65-F5344CB8AC3E}">
        <p14:creationId xmlns:p14="http://schemas.microsoft.com/office/powerpoint/2010/main" val="42692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6</a:t>
            </a:fld>
            <a:endParaRPr lang="nl-NL"/>
          </a:p>
        </p:txBody>
      </p:sp>
    </p:spTree>
    <p:extLst>
      <p:ext uri="{BB962C8B-B14F-4D97-AF65-F5344CB8AC3E}">
        <p14:creationId xmlns:p14="http://schemas.microsoft.com/office/powerpoint/2010/main" val="350147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7</a:t>
            </a:fld>
            <a:endParaRPr lang="nl-NL"/>
          </a:p>
        </p:txBody>
      </p:sp>
    </p:spTree>
    <p:extLst>
      <p:ext uri="{BB962C8B-B14F-4D97-AF65-F5344CB8AC3E}">
        <p14:creationId xmlns:p14="http://schemas.microsoft.com/office/powerpoint/2010/main" val="381037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8</a:t>
            </a:fld>
            <a:endParaRPr lang="nl-NL"/>
          </a:p>
        </p:txBody>
      </p:sp>
    </p:spTree>
    <p:extLst>
      <p:ext uri="{BB962C8B-B14F-4D97-AF65-F5344CB8AC3E}">
        <p14:creationId xmlns:p14="http://schemas.microsoft.com/office/powerpoint/2010/main" val="264426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8D18E0B9-48E4-499D-93B2-B07D00395BAC}" type="slidenum">
              <a:rPr lang="nl-NL" smtClean="0"/>
              <a:t>9</a:t>
            </a:fld>
            <a:endParaRPr lang="nl-NL"/>
          </a:p>
        </p:txBody>
      </p:sp>
    </p:spTree>
    <p:extLst>
      <p:ext uri="{BB962C8B-B14F-4D97-AF65-F5344CB8AC3E}">
        <p14:creationId xmlns:p14="http://schemas.microsoft.com/office/powerpoint/2010/main" val="421982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145966" y="1008063"/>
            <a:ext cx="5120640" cy="2054388"/>
          </a:xfrm>
        </p:spPr>
        <p:txBody>
          <a:bodyPr rtlCol="0" anchor="b">
            <a:normAutofit/>
          </a:bodyPr>
          <a:lstStyle>
            <a:lvl1pPr algn="r">
              <a:defRPr sz="5400">
                <a:solidFill>
                  <a:schemeClr val="tx1">
                    <a:lumMod val="65000"/>
                    <a:lumOff val="35000"/>
                  </a:schemeClr>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4" name="Tijdelijke aanduiding voor datum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toverzi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6B45A-9FA0-4D2A-8BEF-4709BD5C14CA}"/>
              </a:ext>
            </a:extLst>
          </p:cNvPr>
          <p:cNvSpPr>
            <a:spLocks noGrp="1"/>
          </p:cNvSpPr>
          <p:nvPr>
            <p:ph type="title" hasCustomPrompt="1"/>
          </p:nvPr>
        </p:nvSpPr>
        <p:spPr/>
        <p:txBody>
          <a:bodyPr rtlCol="0"/>
          <a:lstStyle>
            <a:lvl1pPr algn="ctr">
              <a:defRPr>
                <a:solidFill>
                  <a:schemeClr val="tx1">
                    <a:lumMod val="50000"/>
                    <a:lumOff val="50000"/>
                  </a:schemeClr>
                </a:solidFill>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rtlCol="0" anchor="b"/>
          <a:lstStyle>
            <a:lvl1pPr marL="0" indent="0">
              <a:buNone/>
              <a:defRPr/>
            </a:lvl1pPr>
          </a:lstStyle>
          <a:p>
            <a:pPr rtl="0"/>
            <a:r>
              <a:rPr lang="nl-NL" noProof="0"/>
              <a:t>Klik om afbeelding toe te voegen</a:t>
            </a:r>
          </a:p>
        </p:txBody>
      </p:sp>
      <p:sp>
        <p:nvSpPr>
          <p:cNvPr id="15" name="Tijdelijke aanduiding voor tekst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rtlCol="0">
            <a:noAutofit/>
          </a:bodyPr>
          <a:lstStyle>
            <a:lvl1pPr marL="0" indent="0" algn="ctr">
              <a:buNone/>
              <a:defRPr sz="3200" b="0">
                <a:solidFill>
                  <a:schemeClr val="accent4"/>
                </a:solidFill>
                <a:latin typeface="+mj-lt"/>
              </a:defRPr>
            </a:lvl1pPr>
          </a:lstStyle>
          <a:p>
            <a:pPr lvl="0" rtl="0"/>
            <a:r>
              <a:rPr lang="nl-NL" noProof="0"/>
              <a:t>Subtitel</a:t>
            </a:r>
          </a:p>
        </p:txBody>
      </p:sp>
      <p:sp>
        <p:nvSpPr>
          <p:cNvPr id="17" name="Tijdelijke aanduiding voor tekst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nl-NL" noProof="0"/>
              <a:t>Klik om tekst toe te voegen</a:t>
            </a:r>
          </a:p>
        </p:txBody>
      </p:sp>
      <p:sp>
        <p:nvSpPr>
          <p:cNvPr id="3" name="Tijdelijke aanduiding voor datum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solidFill>
                  <a:schemeClr val="bg1"/>
                </a:solidFill>
              </a:defRPr>
            </a:lvl1pPr>
          </a:lstStyle>
          <a:p>
            <a:pPr rtl="0"/>
            <a:r>
              <a:rPr lang="nl-NL" noProof="0"/>
              <a:t>20XX</a:t>
            </a:r>
          </a:p>
        </p:txBody>
      </p:sp>
      <p:sp>
        <p:nvSpPr>
          <p:cNvPr id="16" name="Tijdelijke aanduiding voor tekst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nl-NL" noProof="0"/>
              <a:t>Subtitel</a:t>
            </a:r>
          </a:p>
        </p:txBody>
      </p:sp>
      <p:sp>
        <p:nvSpPr>
          <p:cNvPr id="18" name="Tijdelijke aanduiding voor tekst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nl-NL" noProof="0"/>
              <a:t>Klik om tekst toe te voegen</a:t>
            </a:r>
          </a:p>
        </p:txBody>
      </p:sp>
      <p:sp>
        <p:nvSpPr>
          <p:cNvPr id="4" name="Tijdelijke aanduiding voor voettekst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solidFill>
                  <a:schemeClr val="bg1"/>
                </a:solidFill>
              </a:defRPr>
            </a:lvl1pPr>
          </a:lstStyle>
          <a:p>
            <a:pPr rtl="0"/>
            <a:r>
              <a:rPr lang="nl-NL" noProof="0"/>
              <a:t>Titel van verkooppresentatie</a:t>
            </a:r>
          </a:p>
        </p:txBody>
      </p:sp>
      <p:sp>
        <p:nvSpPr>
          <p:cNvPr id="20" name="Tijdelijke aanduiding voor tekst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nl-NL" noProof="0"/>
              <a:t>Subtitel</a:t>
            </a:r>
          </a:p>
        </p:txBody>
      </p:sp>
      <p:sp>
        <p:nvSpPr>
          <p:cNvPr id="21" name="Tijdelijke aanduiding voor tekst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nl-NL" noProof="0"/>
              <a:t>Klik om tekst toe te voegen</a:t>
            </a:r>
          </a:p>
        </p:txBody>
      </p:sp>
      <p:sp>
        <p:nvSpPr>
          <p:cNvPr id="5" name="Tijdelijke aanduiding voor dianumm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solidFill>
                  <a:schemeClr val="bg1"/>
                </a:solidFill>
              </a:defRPr>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rktvergelijking">
    <p:spTree>
      <p:nvGrpSpPr>
        <p:cNvPr id="1" name=""/>
        <p:cNvGrpSpPr/>
        <p:nvPr/>
      </p:nvGrpSpPr>
      <p:grpSpPr>
        <a:xfrm>
          <a:off x="0" y="0"/>
          <a:ext cx="0" cy="0"/>
          <a:chOff x="0" y="0"/>
          <a:chExt cx="0" cy="0"/>
        </a:xfrm>
      </p:grpSpPr>
      <p:sp>
        <p:nvSpPr>
          <p:cNvPr id="16" name="Tijdelijke aanduiding voor tekst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nl-NL" noProof="0"/>
              <a:t>1</a:t>
            </a:r>
          </a:p>
        </p:txBody>
      </p:sp>
      <p:sp>
        <p:nvSpPr>
          <p:cNvPr id="22" name="Tijdelijke aanduiding voor tekst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nl-NL" noProof="0"/>
              <a:t>2</a:t>
            </a:r>
          </a:p>
        </p:txBody>
      </p:sp>
      <p:sp>
        <p:nvSpPr>
          <p:cNvPr id="23" name="Tijdelijke aanduiding voor tekst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nl-NL" noProof="0"/>
              <a:t>3</a:t>
            </a:r>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tx1">
                    <a:lumMod val="50000"/>
                    <a:lumOff val="50000"/>
                  </a:schemeClr>
                </a:solidFill>
              </a:defRPr>
            </a:lvl1pPr>
          </a:lstStyle>
          <a:p>
            <a:pPr rtl="0"/>
            <a:r>
              <a:rPr lang="nl-NL" noProof="0"/>
              <a:t>Klik om de titelstijl van het model te bewerken</a:t>
            </a:r>
          </a:p>
        </p:txBody>
      </p:sp>
      <p:sp>
        <p:nvSpPr>
          <p:cNvPr id="9" name="Tijdelijke aanduiding voor afbeelding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rtlCol="0">
            <a:normAutofit/>
          </a:bodyPr>
          <a:lstStyle>
            <a:lvl1pPr>
              <a:defRPr sz="1600"/>
            </a:lvl1pPr>
          </a:lstStyle>
          <a:p>
            <a:pPr rtl="0"/>
            <a:r>
              <a:rPr lang="nl-NL" noProof="0"/>
              <a:t>Klik op het pictogram als u een afbeelding wilt toevoegen</a:t>
            </a:r>
          </a:p>
        </p:txBody>
      </p:sp>
      <p:sp>
        <p:nvSpPr>
          <p:cNvPr id="28" name="Tijdelijke aanduiding voor afbeelding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rtlCol="0">
            <a:normAutofit/>
          </a:bodyPr>
          <a:lstStyle>
            <a:lvl1pPr>
              <a:defRPr sz="1600"/>
            </a:lvl1pPr>
          </a:lstStyle>
          <a:p>
            <a:pPr rtl="0"/>
            <a:r>
              <a:rPr lang="nl-NL" noProof="0"/>
              <a:t>Klik op het pictogram als u een afbeelding wilt toevoegen</a:t>
            </a:r>
          </a:p>
        </p:txBody>
      </p:sp>
      <p:sp>
        <p:nvSpPr>
          <p:cNvPr id="31" name="Tijdelijke aanduiding voor afbeelding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rtlCol="0">
            <a:normAutofit/>
          </a:bodyPr>
          <a:lstStyle>
            <a:lvl1pPr>
              <a:defRPr sz="1600"/>
            </a:lvl1pPr>
          </a:lstStyle>
          <a:p>
            <a:pPr rtl="0"/>
            <a:r>
              <a:rPr lang="nl-NL" noProof="0"/>
              <a:t>Klik op het pictogram als u een afbeelding wilt toevoegen</a:t>
            </a:r>
          </a:p>
        </p:txBody>
      </p:sp>
      <p:sp>
        <p:nvSpPr>
          <p:cNvPr id="14" name="Tijdelijke aanduiding voor tekst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nl-NL" noProof="0"/>
              <a:t>Sectiekop</a:t>
            </a:r>
          </a:p>
        </p:txBody>
      </p:sp>
      <p:sp>
        <p:nvSpPr>
          <p:cNvPr id="24" name="Tijdelijke aanduiding voor tekst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nl-NL" noProof="0"/>
              <a:t>Sectiekop</a:t>
            </a:r>
          </a:p>
        </p:txBody>
      </p:sp>
      <p:sp>
        <p:nvSpPr>
          <p:cNvPr id="29" name="Tijdelijke aanduiding voor tekst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nl-NL" noProof="0"/>
              <a:t>Sectiekop</a:t>
            </a:r>
          </a:p>
        </p:txBody>
      </p:sp>
      <p:sp>
        <p:nvSpPr>
          <p:cNvPr id="19" name="Tijdelijke aanduiding voor inhoud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nl-NL" noProof="0"/>
              <a:t>Sectiebeschrijving</a:t>
            </a:r>
          </a:p>
        </p:txBody>
      </p:sp>
      <p:sp>
        <p:nvSpPr>
          <p:cNvPr id="27" name="Tijdelijke aanduiding voor inhoud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nl-NL" noProof="0"/>
              <a:t>Sectiebeschrijving</a:t>
            </a:r>
          </a:p>
        </p:txBody>
      </p:sp>
      <p:sp>
        <p:nvSpPr>
          <p:cNvPr id="30" name="Tijdelijke aanduiding voor inhoud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nl-NL" noProof="0"/>
              <a:t>Sectiebeschrijving</a:t>
            </a:r>
          </a:p>
        </p:txBody>
      </p:sp>
      <p:sp>
        <p:nvSpPr>
          <p:cNvPr id="17" name="Tijdelijke aanduiding voor datum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noProof="0" smtClean="0"/>
              <a:pPr rtl="0"/>
              <a:t>‹nr.›</a:t>
            </a:fld>
            <a:endParaRPr lang="nl-NL" noProof="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wadra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tx1">
                    <a:lumMod val="50000"/>
                    <a:lumOff val="50000"/>
                  </a:schemeClr>
                </a:solidFill>
              </a:defRPr>
            </a:lvl1pPr>
          </a:lstStyle>
          <a:p>
            <a:pPr rtl="0"/>
            <a:r>
              <a:rPr lang="nl-NL" noProof="0"/>
              <a:t>Klik om de titelstijl van het model te bewerken</a:t>
            </a:r>
          </a:p>
        </p:txBody>
      </p:sp>
      <p:sp>
        <p:nvSpPr>
          <p:cNvPr id="10" name="Tijdelijke aanduiding voor tekst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nl-NL" noProof="0"/>
              <a:t>TITEL VAN KWADRANT</a:t>
            </a:r>
          </a:p>
        </p:txBody>
      </p:sp>
      <p:sp>
        <p:nvSpPr>
          <p:cNvPr id="12" name="Tijdelijke aanduiding voor tekst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rtlCol="0">
            <a:noAutofit/>
          </a:bodyPr>
          <a:lstStyle>
            <a:lvl1pPr marL="0" indent="0" algn="l">
              <a:buFont typeface="Arial" panose="020B0604020202020204" pitchFamily="34" charset="0"/>
              <a:buNone/>
              <a:defRPr sz="1200" b="1">
                <a:solidFill>
                  <a:schemeClr val="accent4"/>
                </a:solidFill>
              </a:defRPr>
            </a:lvl1pPr>
          </a:lstStyle>
          <a:p>
            <a:pPr lvl="0" rtl="0"/>
            <a:r>
              <a:rPr lang="nl-NL" noProof="0"/>
              <a:t>TITEL VAN KWADRANT</a:t>
            </a:r>
          </a:p>
        </p:txBody>
      </p:sp>
      <p:sp>
        <p:nvSpPr>
          <p:cNvPr id="13" name="Tijdelijke aanduiding voor tekst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rtlCol="0">
            <a:noAutofit/>
          </a:bodyPr>
          <a:lstStyle>
            <a:lvl1pPr marL="0" indent="0" algn="r">
              <a:buFont typeface="Arial" panose="020B0604020202020204" pitchFamily="34" charset="0"/>
              <a:buNone/>
              <a:defRPr sz="1200" b="1">
                <a:solidFill>
                  <a:schemeClr val="accent4"/>
                </a:solidFill>
              </a:defRPr>
            </a:lvl1pPr>
          </a:lstStyle>
          <a:p>
            <a:pPr lvl="0" rtl="0"/>
            <a:r>
              <a:rPr lang="nl-NL" noProof="0"/>
              <a:t>TITEL VAN KWADRANT</a:t>
            </a:r>
          </a:p>
        </p:txBody>
      </p:sp>
      <p:sp>
        <p:nvSpPr>
          <p:cNvPr id="11" name="Tijdelijke aanduiding voor tekst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nl-NL" noProof="0"/>
              <a:t>TITEL VAN KWADRANT</a:t>
            </a:r>
          </a:p>
        </p:txBody>
      </p:sp>
      <p:grpSp>
        <p:nvGrpSpPr>
          <p:cNvPr id="3" name="Groep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Vrije vorm: Vorm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5" name="Vrije vorm: Vorm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2" name="Vrije vorm: Vorm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1" name="Rechthoek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0" name="Rechthoek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8" name="Rechthoek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17" name="Rechthoek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grpSp>
      <p:sp>
        <p:nvSpPr>
          <p:cNvPr id="27" name="Tijdelijke aanduiding voor datum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noProof="0" smtClean="0"/>
              <a:pPr rtl="0"/>
              <a:t>‹nr.›</a:t>
            </a:fld>
            <a:endParaRPr lang="nl-NL" noProof="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eistrateg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6B45A-9FA0-4D2A-8BEF-4709BD5C14CA}"/>
              </a:ext>
            </a:extLst>
          </p:cNvPr>
          <p:cNvSpPr>
            <a:spLocks noGrp="1"/>
          </p:cNvSpPr>
          <p:nvPr>
            <p:ph type="title" hasCustomPrompt="1"/>
          </p:nvPr>
        </p:nvSpPr>
        <p:spPr>
          <a:xfrm>
            <a:off x="838200" y="365125"/>
            <a:ext cx="10515600" cy="1059924"/>
          </a:xfrm>
        </p:spPr>
        <p:txBody>
          <a:bodyPr bIns="91440" rtlCol="0" anchor="b"/>
          <a:lstStyle>
            <a:lvl1pPr algn="ctr">
              <a:defRPr>
                <a:solidFill>
                  <a:schemeClr val="tx1">
                    <a:lumMod val="50000"/>
                    <a:lumOff val="50000"/>
                  </a:schemeClr>
                </a:solidFill>
              </a:defRPr>
            </a:lvl1pPr>
          </a:lstStyle>
          <a:p>
            <a:pPr rtl="0"/>
            <a:r>
              <a:rPr lang="nl-NL" noProof="0"/>
              <a:t>Klik om de titelstijl van het model te bewerken</a:t>
            </a:r>
          </a:p>
        </p:txBody>
      </p:sp>
      <p:sp>
        <p:nvSpPr>
          <p:cNvPr id="13" name="Tijdelijke aanduiding voor tekst 2">
            <a:extLst>
              <a:ext uri="{FF2B5EF4-FFF2-40B4-BE49-F238E27FC236}">
                <a16:creationId xmlns:a16="http://schemas.microsoft.com/office/drawing/2014/main" id="{8FDD847D-284F-43B9-91A9-0A2AE4977EE1}"/>
              </a:ext>
            </a:extLst>
          </p:cNvPr>
          <p:cNvSpPr>
            <a:spLocks noGrp="1"/>
          </p:cNvSpPr>
          <p:nvPr>
            <p:ph type="body" idx="1" hasCustomPrompt="1"/>
          </p:nvPr>
        </p:nvSpPr>
        <p:spPr>
          <a:xfrm>
            <a:off x="831850" y="1426525"/>
            <a:ext cx="10515600" cy="457200"/>
          </a:xfrm>
        </p:spPr>
        <p:txBody>
          <a:bodyPr rtlCol="0">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15" name="Tijdelijke aanduiding voor tekst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nl-NL" noProof="0"/>
              <a:t>Klik om subtitel toe te voegen</a:t>
            </a:r>
          </a:p>
        </p:txBody>
      </p:sp>
      <p:sp>
        <p:nvSpPr>
          <p:cNvPr id="17" name="Tijdelijke aanduiding voor tekst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nl-NL" noProof="0"/>
              <a:t>Klik om tekst toe te voegen</a:t>
            </a:r>
          </a:p>
        </p:txBody>
      </p:sp>
      <p:sp>
        <p:nvSpPr>
          <p:cNvPr id="16" name="Tijdelijke aanduiding voor tekst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nl-NL" noProof="0"/>
              <a:t>Klik om subtitel toe te voegen</a:t>
            </a:r>
          </a:p>
        </p:txBody>
      </p:sp>
      <p:sp>
        <p:nvSpPr>
          <p:cNvPr id="18" name="Tijdelijke aanduiding voor tekst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nl-NL" noProof="0"/>
              <a:t>Klik om tekst toe te voegen</a:t>
            </a:r>
          </a:p>
        </p:txBody>
      </p:sp>
      <p:sp>
        <p:nvSpPr>
          <p:cNvPr id="20" name="Tijdelijke aanduiding voor tekst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nl-NL" noProof="0"/>
              <a:t>Klik om subtitel toe te voegen</a:t>
            </a:r>
          </a:p>
        </p:txBody>
      </p:sp>
      <p:sp>
        <p:nvSpPr>
          <p:cNvPr id="21" name="Tijdelijke aanduiding voor tekst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nl-NL" noProof="0"/>
              <a:t>Klik om tekst toe te voegen</a:t>
            </a:r>
          </a:p>
        </p:txBody>
      </p:sp>
      <p:sp>
        <p:nvSpPr>
          <p:cNvPr id="3" name="Tijdelijke aanduiding voor datum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iek of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839788" y="365125"/>
            <a:ext cx="10515600" cy="1325563"/>
          </a:xfrm>
        </p:spPr>
        <p:txBody>
          <a:bodyPr rtlCol="0"/>
          <a:lstStyle>
            <a:lvl1pPr algn="ctr">
              <a:defRPr/>
            </a:lvl1pPr>
          </a:lstStyle>
          <a:p>
            <a:pPr rtl="0"/>
            <a:r>
              <a:rPr lang="nl-NL" noProof="0"/>
              <a:t>Klik om de titelstijl van het model te bewerken</a:t>
            </a:r>
          </a:p>
        </p:txBody>
      </p:sp>
      <p:sp>
        <p:nvSpPr>
          <p:cNvPr id="10" name="Tijdelijke aanduiding voor tekst 2">
            <a:extLst>
              <a:ext uri="{FF2B5EF4-FFF2-40B4-BE49-F238E27FC236}">
                <a16:creationId xmlns:a16="http://schemas.microsoft.com/office/drawing/2014/main" id="{0DD8E1C1-2F29-4EF8-B7B9-75E2DC5049C7}"/>
              </a:ext>
            </a:extLst>
          </p:cNvPr>
          <p:cNvSpPr>
            <a:spLocks noGrp="1"/>
          </p:cNvSpPr>
          <p:nvPr>
            <p:ph type="body" idx="13" hasCustomPrompt="1"/>
          </p:nvPr>
        </p:nvSpPr>
        <p:spPr>
          <a:xfrm>
            <a:off x="831850" y="1426525"/>
            <a:ext cx="10515600" cy="457200"/>
          </a:xfrm>
        </p:spPr>
        <p:txBody>
          <a:bodyPr rtlCol="0">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6438"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A91BC8B9-8F2B-4131-A090-0ACBEEE80BB7}"/>
              </a:ext>
            </a:extLst>
          </p:cNvPr>
          <p:cNvSpPr>
            <a:spLocks noGrp="1"/>
          </p:cNvSpPr>
          <p:nvPr>
            <p:ph sz="half" idx="2" hasCustomPrompt="1"/>
          </p:nvPr>
        </p:nvSpPr>
        <p:spPr>
          <a:xfrm>
            <a:off x="706438" y="2641555"/>
            <a:ext cx="5029200" cy="34747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67475"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67475" y="2641555"/>
            <a:ext cx="5029200" cy="34747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nl-NL" noProof="0"/>
              <a:t>Titel van verkooppresentatie</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tx1">
                    <a:lumMod val="50000"/>
                    <a:lumOff val="50000"/>
                  </a:schemeClr>
                </a:solidFill>
              </a:defRPr>
            </a:lvl1pPr>
          </a:lstStyle>
          <a:p>
            <a:pPr rtl="0"/>
            <a:r>
              <a:rPr lang="nl-NL" noProof="0"/>
              <a:t>Klik om de titelstijl van het model te bewerken</a:t>
            </a:r>
          </a:p>
        </p:txBody>
      </p:sp>
      <p:sp>
        <p:nvSpPr>
          <p:cNvPr id="64" name="Tijdelijke aanduiding voor tekst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rtlCol="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rtl="0"/>
            <a:r>
              <a:rPr lang="nl-NL" noProof="0"/>
              <a:t>Titel van item</a:t>
            </a:r>
          </a:p>
        </p:txBody>
      </p:sp>
      <p:sp>
        <p:nvSpPr>
          <p:cNvPr id="38" name="Tijdelijke aanduiding voor tekst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nl-NL" noProof="0"/>
              <a:t>Year</a:t>
            </a:r>
          </a:p>
        </p:txBody>
      </p:sp>
      <p:sp>
        <p:nvSpPr>
          <p:cNvPr id="39" name="Tijdelijke aanduiding voor tekst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0" name="Tijdelijke aanduiding voor tekst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1" name="Tijdelijke aanduiding voor tekst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2" name="Tijdelijke aanduiding voor tekst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4" name="Tijdelijke aanduiding voor tekst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5" name="Tijdelijke aanduiding voor tekst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6" name="Tijdelijke aanduiding voor tekst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8" name="Tijdelijke aanduiding voor tekst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9" name="Tijdelijke aanduiding voor tekst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7" name="Tijdelijke aanduiding voor tekst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0" name="Tijdelijke aanduiding voor tekst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1" name="Tijdelijke aanduiding voor tekst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43" name="Tijdelijke aanduiding voor tekst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nl-NL" noProof="0"/>
              <a:t>Year</a:t>
            </a:r>
          </a:p>
        </p:txBody>
      </p:sp>
      <p:sp>
        <p:nvSpPr>
          <p:cNvPr id="52" name="Tijdelijke aanduiding voor tekst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3" name="Tijdelijke aanduiding voor tekst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4" name="Tijdelijke aanduiding voor tekst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5" name="Tijdelijke aanduiding voor tekst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6" name="Tijdelijke aanduiding voor tekst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7" name="Tijdelijke aanduiding voor tekst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8" name="Tijdelijke aanduiding voor tekst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0" name="Tijdelijke aanduiding voor tekst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1" name="Tijdelijke aanduiding voor tekst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59" name="Tijdelijke aanduiding voor tekst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2" name="Tijdelijke aanduiding voor tekst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sp>
        <p:nvSpPr>
          <p:cNvPr id="63" name="Tijdelijke aanduiding voor tekst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nl-NL" noProof="0"/>
              <a:t>MM</a:t>
            </a:r>
          </a:p>
        </p:txBody>
      </p:sp>
      <p:cxnSp>
        <p:nvCxnSpPr>
          <p:cNvPr id="8" name="Rechte verbindingslijn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ijdelijke aanduiding voor datum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noProof="0" smtClean="0"/>
              <a:pPr rtl="0"/>
              <a:t>‹nr.›</a:t>
            </a:fld>
            <a:endParaRPr lang="nl-NL" noProof="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1685925"/>
            <a:ext cx="10515600" cy="4097059"/>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optie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rtlCol="0"/>
          <a:lstStyle/>
          <a:p>
            <a:pPr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0" name="Tijdelijke aanduiding voor tekst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1" name="Tijdelijke aanduiding voor afbeelding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rtlCol="0"/>
          <a:lstStyle/>
          <a:p>
            <a:pPr rtl="0"/>
            <a:r>
              <a:rPr lang="nl-NL" noProof="0"/>
              <a:t>Klik op het pictogram als u een afbeelding wilt toevoegen</a:t>
            </a:r>
          </a:p>
        </p:txBody>
      </p:sp>
      <p:sp>
        <p:nvSpPr>
          <p:cNvPr id="12" name="Tijdelijke aanduiding voor tekst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3" name="Tijdelijke aanduiding voor tekst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4" name="Tijdelijke aanduiding voor afbeelding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rtlCol="0"/>
          <a:lstStyle/>
          <a:p>
            <a:pPr rtl="0"/>
            <a:r>
              <a:rPr lang="nl-NL" noProof="0"/>
              <a:t>Klik op het pictogram als u een afbeelding wilt toevoegen</a:t>
            </a:r>
          </a:p>
        </p:txBody>
      </p:sp>
      <p:sp>
        <p:nvSpPr>
          <p:cNvPr id="15" name="Tijdelijke aanduiding voor tekst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6" name="Tijdelijke aanduiding voor tekst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7" name="Tijdelijke aanduiding voor afbeelding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rtlCol="0"/>
          <a:lstStyle/>
          <a:p>
            <a:pPr rtl="0"/>
            <a:r>
              <a:rPr lang="nl-NL" noProof="0"/>
              <a:t>Klik op het pictogram als u een afbeelding wilt toevoegen</a:t>
            </a:r>
          </a:p>
        </p:txBody>
      </p:sp>
      <p:sp>
        <p:nvSpPr>
          <p:cNvPr id="18" name="Tijdelijke aanduiding voor tekst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9" name="Tijdelijke aanduiding voor tekst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optie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rtlCol="0"/>
          <a:lstStyle/>
          <a:p>
            <a:pPr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0" name="Tijdelijke aanduiding voor tekst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1" name="Tijdelijke aanduiding voor afbeelding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rtlCol="0"/>
          <a:lstStyle/>
          <a:p>
            <a:pPr rtl="0"/>
            <a:r>
              <a:rPr lang="nl-NL" noProof="0"/>
              <a:t>Klik op het pictogram als u een afbeelding wilt toevoegen</a:t>
            </a:r>
          </a:p>
        </p:txBody>
      </p:sp>
      <p:sp>
        <p:nvSpPr>
          <p:cNvPr id="12" name="Tijdelijke aanduiding voor tekst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3" name="Tijdelijke aanduiding voor tekst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4" name="Tijdelijke aanduiding voor afbeelding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rtlCol="0"/>
          <a:lstStyle/>
          <a:p>
            <a:pPr rtl="0"/>
            <a:r>
              <a:rPr lang="nl-NL" noProof="0"/>
              <a:t>Klik op het pictogram als u een afbeelding wilt toevoegen</a:t>
            </a:r>
          </a:p>
        </p:txBody>
      </p:sp>
      <p:sp>
        <p:nvSpPr>
          <p:cNvPr id="15" name="Tijdelijke aanduiding voor tekst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6" name="Tijdelijke aanduiding voor tekst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17" name="Tijdelijke aanduiding voor afbeelding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rtlCol="0"/>
          <a:lstStyle/>
          <a:p>
            <a:pPr rtl="0"/>
            <a:r>
              <a:rPr lang="nl-NL" noProof="0"/>
              <a:t>Klik op het pictogram als u een afbeelding wilt toevoegen</a:t>
            </a:r>
          </a:p>
        </p:txBody>
      </p:sp>
      <p:sp>
        <p:nvSpPr>
          <p:cNvPr id="18" name="Tijdelijke aanduiding voor tekst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19" name="Tijdelijke aanduiding voor tekst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44" name="Tijdelijke aanduiding voor afbeelding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rtlCol="0"/>
          <a:lstStyle/>
          <a:p>
            <a:pPr rtl="0"/>
            <a:r>
              <a:rPr lang="nl-NL" noProof="0"/>
              <a:t>Klik op het pictogram als u een afbeelding wilt toevoegen</a:t>
            </a:r>
          </a:p>
        </p:txBody>
      </p:sp>
      <p:sp>
        <p:nvSpPr>
          <p:cNvPr id="45" name="Tijdelijke aanduiding voor tekst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46" name="Tijdelijke aanduiding voor tekst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47" name="Tijdelijke aanduiding voor afbeelding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rtlCol="0"/>
          <a:lstStyle/>
          <a:p>
            <a:pPr rtl="0"/>
            <a:r>
              <a:rPr lang="nl-NL" noProof="0"/>
              <a:t>Klik op het pictogram als u een afbeelding wilt toevoegen</a:t>
            </a:r>
          </a:p>
        </p:txBody>
      </p:sp>
      <p:sp>
        <p:nvSpPr>
          <p:cNvPr id="48" name="Tijdelijke aanduiding voor tekst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49" name="Tijdelijke aanduiding voor tekst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50" name="Tijdelijke aanduiding voor afbeelding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rtlCol="0"/>
          <a:lstStyle/>
          <a:p>
            <a:pPr rtl="0"/>
            <a:r>
              <a:rPr lang="nl-NL" noProof="0"/>
              <a:t>Klik op het pictogram als u een afbeelding wilt toevoegen</a:t>
            </a:r>
          </a:p>
        </p:txBody>
      </p:sp>
      <p:sp>
        <p:nvSpPr>
          <p:cNvPr id="51" name="Tijdelijke aanduiding voor tekst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52" name="Tijdelijke aanduiding voor tekst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53" name="Tijdelijke aanduiding voor afbeelding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rtlCol="0"/>
          <a:lstStyle/>
          <a:p>
            <a:pPr rtl="0"/>
            <a:r>
              <a:rPr lang="nl-NL" noProof="0"/>
              <a:t>Klik op het pictogram als u een afbeelding wilt toevoegen</a:t>
            </a:r>
          </a:p>
        </p:txBody>
      </p:sp>
      <p:sp>
        <p:nvSpPr>
          <p:cNvPr id="54" name="Tijdelijke aanduiding voor tekst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Naam</a:t>
            </a:r>
          </a:p>
        </p:txBody>
      </p:sp>
      <p:sp>
        <p:nvSpPr>
          <p:cNvPr id="55" name="Tijdelijke aanduiding voor tekst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nl-NL" noProof="0"/>
              <a:t>Titel</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ier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14" name="Tijdelijke aanduiding voor inhoud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rtlCol="0" anchor="ctr">
            <a:normAutofit/>
          </a:bodyPr>
          <a:lstStyle>
            <a:lvl1pPr marL="0" indent="0" algn="ctr">
              <a:buNone/>
              <a:defRPr sz="1800"/>
            </a:lvl1pPr>
          </a:lstStyle>
          <a:p>
            <a:pPr lvl="0" rtl="0"/>
            <a:r>
              <a:rPr lang="nl-NL" noProof="0"/>
              <a:t>Inhoud toevoegen</a:t>
            </a:r>
          </a:p>
        </p:txBody>
      </p:sp>
      <p:sp>
        <p:nvSpPr>
          <p:cNvPr id="8" name="Tijdelijke aanduiding voor tekst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9" name="Tijdelijke aanduiding voor tekst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10" name="Tijdelijke aanduiding voor tekst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Sectiebeschrijving</a:t>
            </a:r>
          </a:p>
        </p:txBody>
      </p:sp>
      <p:sp>
        <p:nvSpPr>
          <p:cNvPr id="28" name="Tijdelijke aanduiding voor inhoud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rtlCol="0" anchor="ctr">
            <a:normAutofit/>
          </a:bodyPr>
          <a:lstStyle>
            <a:lvl1pPr marL="0" indent="0" algn="ctr">
              <a:buNone/>
              <a:defRPr sz="1800"/>
            </a:lvl1pPr>
          </a:lstStyle>
          <a:p>
            <a:pPr lvl="0" rtl="0"/>
            <a:r>
              <a:rPr lang="nl-NL" noProof="0"/>
              <a:t>Inhoud toevoegen</a:t>
            </a:r>
          </a:p>
        </p:txBody>
      </p:sp>
      <p:sp>
        <p:nvSpPr>
          <p:cNvPr id="30" name="Tijdelijke aanduiding voor tekst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31" name="Tijdelijke aanduiding voor tekst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32" name="Tijdelijke aanduiding voor tekst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Sectiebeschrijving</a:t>
            </a:r>
          </a:p>
        </p:txBody>
      </p:sp>
      <p:sp>
        <p:nvSpPr>
          <p:cNvPr id="29" name="Tijdelijke aanduiding voor inhoud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rtlCol="0" anchor="ctr">
            <a:normAutofit/>
          </a:bodyPr>
          <a:lstStyle>
            <a:lvl1pPr marL="0" indent="0" algn="ctr">
              <a:buNone/>
              <a:defRPr sz="1800"/>
            </a:lvl1pPr>
          </a:lstStyle>
          <a:p>
            <a:pPr lvl="0" rtl="0"/>
            <a:r>
              <a:rPr lang="nl-NL" noProof="0"/>
              <a:t>Inhoud toevoegen</a:t>
            </a:r>
          </a:p>
        </p:txBody>
      </p:sp>
      <p:sp>
        <p:nvSpPr>
          <p:cNvPr id="34" name="Tijdelijke aanduiding voor tekst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35" name="Tijdelijke aanduiding voor tekst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36" name="Tijdelijke aanduiding voor tekst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Sectiebeschrijving</a:t>
            </a:r>
          </a:p>
        </p:txBody>
      </p:sp>
      <p:sp>
        <p:nvSpPr>
          <p:cNvPr id="42" name="Tijdelijke aanduiding voor inhoud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rtlCol="0" anchor="ctr">
            <a:normAutofit/>
          </a:bodyPr>
          <a:lstStyle>
            <a:lvl1pPr marL="0" indent="0" algn="ctr">
              <a:buNone/>
              <a:defRPr sz="1800"/>
            </a:lvl1pPr>
          </a:lstStyle>
          <a:p>
            <a:pPr lvl="0" rtl="0"/>
            <a:r>
              <a:rPr lang="nl-NL" noProof="0"/>
              <a:t>Inhoud toevoegen</a:t>
            </a:r>
          </a:p>
        </p:txBody>
      </p:sp>
      <p:sp>
        <p:nvSpPr>
          <p:cNvPr id="38" name="Tijdelijke aanduiding voor tekst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39" name="Tijdelijke aanduiding voor tekst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Sectietitel</a:t>
            </a:r>
          </a:p>
        </p:txBody>
      </p:sp>
      <p:sp>
        <p:nvSpPr>
          <p:cNvPr id="40" name="Tijdelijke aanduiding voor tekst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nl-NL" noProof="0"/>
              <a:t>Sectiebeschrijving</a:t>
            </a:r>
          </a:p>
        </p:txBody>
      </p:sp>
      <p:sp>
        <p:nvSpPr>
          <p:cNvPr id="3" name="Rechthoek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7" name="Rechthoek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1" name="Rechthoek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2" name="Rechthoek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4" name="Tijdelijke aanduiding voor datum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 ons">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a:xfrm>
            <a:off x="3581400" y="365125"/>
            <a:ext cx="7287768" cy="1325563"/>
          </a:xfrm>
        </p:spPr>
        <p:txBody>
          <a:bodyPr rtlCol="0"/>
          <a:lstStyle>
            <a:lvl1pPr algn="l">
              <a:defRPr>
                <a:solidFill>
                  <a:schemeClr val="tx1">
                    <a:lumMod val="50000"/>
                    <a:lumOff val="50000"/>
                  </a:schemeClr>
                </a:solidFill>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rtlCol="0"/>
          <a:lstStyle/>
          <a:p>
            <a:pPr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E442D9A9-D2E2-42FD-945D-1EF6DC43511C}"/>
              </a:ext>
            </a:extLst>
          </p:cNvPr>
          <p:cNvSpPr>
            <a:spLocks noGrp="1"/>
          </p:cNvSpPr>
          <p:nvPr>
            <p:ph type="body" sz="quarter" idx="14" hasCustomPrompt="1"/>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nl-NL" noProof="0"/>
              <a:t>Klik om de tekststijlen van het model te bewerken</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a:xfrm>
            <a:off x="6348334" y="1062164"/>
            <a:ext cx="5005466" cy="1325563"/>
          </a:xfrm>
        </p:spPr>
        <p:txBody>
          <a:bodyPr rtlCol="0"/>
          <a:lstStyle>
            <a:lvl1pPr>
              <a:defRPr>
                <a:solidFill>
                  <a:schemeClr val="tx1">
                    <a:lumMod val="50000"/>
                    <a:lumOff val="50000"/>
                  </a:schemeClr>
                </a:solidFill>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nl-NL" noProof="0"/>
              <a:t>Klik op het pictogram als u een afbeelding wilt toevoegen</a:t>
            </a:r>
          </a:p>
        </p:txBody>
      </p:sp>
      <p:sp>
        <p:nvSpPr>
          <p:cNvPr id="10" name="Tijdelijke aanduiding voor tekst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3D039-0A18-4031-8A63-D83666B066F6}"/>
              </a:ext>
            </a:extLst>
          </p:cNvPr>
          <p:cNvSpPr>
            <a:spLocks noGrp="1"/>
          </p:cNvSpPr>
          <p:nvPr>
            <p:ph type="title" hasCustomPrompt="1"/>
          </p:nvPr>
        </p:nvSpPr>
        <p:spPr>
          <a:xfrm>
            <a:off x="719425" y="4689888"/>
            <a:ext cx="5029200" cy="1371600"/>
          </a:xfrm>
        </p:spPr>
        <p:txBody>
          <a:bodyPr rtlCol="0" anchor="ctr" anchorCtr="0">
            <a:normAutofit/>
          </a:bodyPr>
          <a:lstStyle>
            <a:lvl1pPr algn="ctr">
              <a:defRPr sz="4400"/>
            </a:lvl1pPr>
          </a:lstStyle>
          <a:p>
            <a:pPr rtl="0"/>
            <a:r>
              <a:rPr lang="nl-NL" noProof="0"/>
              <a:t>Klik om de titelstijl van het model te bewerken</a:t>
            </a:r>
          </a:p>
        </p:txBody>
      </p:sp>
      <p:sp>
        <p:nvSpPr>
          <p:cNvPr id="8" name="Tijdelijke aanduiding voor afbeelding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rtlCol="0"/>
          <a:lstStyle/>
          <a:p>
            <a:pPr rtl="0"/>
            <a:r>
              <a:rPr lang="nl-NL" noProof="0"/>
              <a:t>Klik op het pictogram als u een afbeelding wilt toevoegen</a:t>
            </a:r>
          </a:p>
        </p:txBody>
      </p:sp>
      <p:sp>
        <p:nvSpPr>
          <p:cNvPr id="10" name="Tijdelijke aanduiding voor afbeelding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rtlCol="0"/>
          <a:lstStyle/>
          <a:p>
            <a:pPr rtl="0"/>
            <a:r>
              <a:rPr lang="nl-NL" noProof="0"/>
              <a:t>Klik op het pictogram als u een afbeelding wilt toevoegen</a:t>
            </a:r>
          </a:p>
        </p:txBody>
      </p:sp>
      <p:sp>
        <p:nvSpPr>
          <p:cNvPr id="9" name="Tijdelijke aanduiding voor tekst 8">
            <a:extLst>
              <a:ext uri="{FF2B5EF4-FFF2-40B4-BE49-F238E27FC236}">
                <a16:creationId xmlns:a16="http://schemas.microsoft.com/office/drawing/2014/main" id="{1A83FC01-0C03-4607-B5EA-8C230EA7CABF}"/>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rtlCol="0"/>
          <a:lstStyle/>
          <a:p>
            <a:pPr rtl="0"/>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nl-NL" noProof="0"/>
              <a:t>20XX</a:t>
            </a:r>
          </a:p>
        </p:txBody>
      </p:sp>
      <p:sp>
        <p:nvSpPr>
          <p:cNvPr id="5" name="Tijdelijke aanduiding voor voettekst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
        <p:nvSpPr>
          <p:cNvPr id="9" name="Titel 1">
            <a:extLst>
              <a:ext uri="{FF2B5EF4-FFF2-40B4-BE49-F238E27FC236}">
                <a16:creationId xmlns:a16="http://schemas.microsoft.com/office/drawing/2014/main" id="{99C910F3-1CC6-467F-A64A-2DDFE463203E}"/>
              </a:ext>
            </a:extLst>
          </p:cNvPr>
          <p:cNvSpPr>
            <a:spLocks noGrp="1"/>
          </p:cNvSpPr>
          <p:nvPr>
            <p:ph type="title" hasCustomPrompt="1"/>
          </p:nvPr>
        </p:nvSpPr>
        <p:spPr>
          <a:xfrm>
            <a:off x="719425" y="4689888"/>
            <a:ext cx="5029200" cy="1371600"/>
          </a:xfrm>
        </p:spPr>
        <p:txBody>
          <a:bodyPr rtlCol="0" anchor="ctr" anchorCtr="0">
            <a:normAutofit/>
          </a:bodyPr>
          <a:lstStyle>
            <a:lvl1pPr algn="ctr">
              <a:defRPr sz="4400"/>
            </a:lvl1pPr>
          </a:lstStyle>
          <a:p>
            <a:pPr rtl="0"/>
            <a:r>
              <a:rPr lang="nl-NL" noProof="0"/>
              <a:t>Klik om de titelstijl van het model te bewerken</a:t>
            </a:r>
          </a:p>
        </p:txBody>
      </p:sp>
      <p:sp>
        <p:nvSpPr>
          <p:cNvPr id="10" name="Tijdelijke aanduiding voor tekst 8">
            <a:extLst>
              <a:ext uri="{FF2B5EF4-FFF2-40B4-BE49-F238E27FC236}">
                <a16:creationId xmlns:a16="http://schemas.microsoft.com/office/drawing/2014/main" id="{5550E3EA-37A2-40C0-A78F-3C0AB0F78189}"/>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CA106-0FC3-4FE9-9338-4AC3D15608E5}"/>
              </a:ext>
            </a:extLst>
          </p:cNvPr>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02BF6510-D603-481E-B685-9095150A2891}"/>
              </a:ext>
            </a:extLst>
          </p:cNvPr>
          <p:cNvSpPr>
            <a:spLocks noGrp="1"/>
          </p:cNvSpPr>
          <p:nvPr>
            <p:ph sz="half" idx="1" hasCustomPrompt="1"/>
          </p:nvPr>
        </p:nvSpPr>
        <p:spPr>
          <a:xfrm>
            <a:off x="838200" y="1825625"/>
            <a:ext cx="5181600" cy="435133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9A743757-ABC3-44BF-87D3-5E323E9B00D9}"/>
              </a:ext>
            </a:extLst>
          </p:cNvPr>
          <p:cNvSpPr>
            <a:spLocks noGrp="1"/>
          </p:cNvSpPr>
          <p:nvPr>
            <p:ph sz="half" idx="2" hasCustomPrompt="1"/>
          </p:nvPr>
        </p:nvSpPr>
        <p:spPr>
          <a:xfrm>
            <a:off x="6172200" y="1825625"/>
            <a:ext cx="5181600" cy="435133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olom voor inhoud 3">
    <p:spTree>
      <p:nvGrpSpPr>
        <p:cNvPr id="1" name=""/>
        <p:cNvGrpSpPr/>
        <p:nvPr/>
      </p:nvGrpSpPr>
      <p:grpSpPr>
        <a:xfrm>
          <a:off x="0" y="0"/>
          <a:ext cx="0" cy="0"/>
          <a:chOff x="0" y="0"/>
          <a:chExt cx="0" cy="0"/>
        </a:xfrm>
      </p:grpSpPr>
      <p:sp>
        <p:nvSpPr>
          <p:cNvPr id="15" name="Tijdelijke aanduiding voor tekst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rtlCol="0">
            <a:normAutofit/>
          </a:bodyPr>
          <a:lstStyle>
            <a:lvl1pPr marL="0" indent="0">
              <a:buNone/>
              <a:defRPr sz="2400" b="1">
                <a:solidFill>
                  <a:schemeClr val="tx1"/>
                </a:solidFill>
              </a:defRPr>
            </a:lvl1pPr>
          </a:lstStyle>
          <a:p>
            <a:pPr lvl="0" rtl="0"/>
            <a:r>
              <a:rPr lang="nl-NL" noProof="0"/>
              <a:t>Klik om subtitel toe te voegen</a:t>
            </a:r>
          </a:p>
        </p:txBody>
      </p:sp>
      <p:sp>
        <p:nvSpPr>
          <p:cNvPr id="17" name="Tijdelijke aanduiding voor tekst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nl-NL" noProof="0"/>
              <a:t>Klik om tekst toe te voegen</a:t>
            </a:r>
          </a:p>
        </p:txBody>
      </p:sp>
      <p:sp>
        <p:nvSpPr>
          <p:cNvPr id="31" name="Tijdelijke aanduiding voor tekst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rtlCol="0">
            <a:normAutofit/>
          </a:bodyPr>
          <a:lstStyle>
            <a:lvl1pPr marL="0" indent="0">
              <a:buNone/>
              <a:defRPr sz="2400" b="1">
                <a:solidFill>
                  <a:schemeClr val="tx1"/>
                </a:solidFill>
              </a:defRPr>
            </a:lvl1pPr>
          </a:lstStyle>
          <a:p>
            <a:pPr lvl="0" rtl="0"/>
            <a:r>
              <a:rPr lang="nl-NL" noProof="0"/>
              <a:t>Klik om subtitel toe te voegen</a:t>
            </a:r>
          </a:p>
        </p:txBody>
      </p:sp>
      <p:sp>
        <p:nvSpPr>
          <p:cNvPr id="32" name="Tijdelijke aanduiding voor tekst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nl-NL" noProof="0"/>
              <a:t>Klik om tekst toe te voegen</a:t>
            </a:r>
          </a:p>
        </p:txBody>
      </p:sp>
      <p:sp>
        <p:nvSpPr>
          <p:cNvPr id="33" name="Tijdelijke aanduiding voor tekst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rtlCol="0">
            <a:normAutofit/>
          </a:bodyPr>
          <a:lstStyle>
            <a:lvl1pPr marL="0" indent="0">
              <a:buNone/>
              <a:defRPr sz="2400" b="1">
                <a:solidFill>
                  <a:schemeClr val="tx1"/>
                </a:solidFill>
              </a:defRPr>
            </a:lvl1pPr>
          </a:lstStyle>
          <a:p>
            <a:pPr lvl="0" rtl="0"/>
            <a:r>
              <a:rPr lang="nl-NL" noProof="0"/>
              <a:t>Klik om subtitel toe te voegen</a:t>
            </a:r>
          </a:p>
        </p:txBody>
      </p:sp>
      <p:sp>
        <p:nvSpPr>
          <p:cNvPr id="34" name="Tijdelijke aanduiding voor tekst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nl-NL" noProof="0"/>
              <a:t>Klik om tekst toe te voegen</a:t>
            </a:r>
          </a:p>
        </p:txBody>
      </p:sp>
      <p:sp>
        <p:nvSpPr>
          <p:cNvPr id="2" name="Titel 1">
            <a:extLst>
              <a:ext uri="{FF2B5EF4-FFF2-40B4-BE49-F238E27FC236}">
                <a16:creationId xmlns:a16="http://schemas.microsoft.com/office/drawing/2014/main" id="{EDD6B45A-9FA0-4D2A-8BEF-4709BD5C14CA}"/>
              </a:ext>
            </a:extLst>
          </p:cNvPr>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13B5FF-9D53-4FD4-B752-22F188FA0A82}"/>
              </a:ext>
            </a:extLst>
          </p:cNvPr>
          <p:cNvSpPr>
            <a:spLocks noGrp="1"/>
          </p:cNvSpPr>
          <p:nvPr>
            <p:ph type="dt" sz="half" idx="10"/>
          </p:nvPr>
        </p:nvSpPr>
        <p:spPr/>
        <p:txBody>
          <a:bodyPr rtlCol="0"/>
          <a:lstStyle/>
          <a:p>
            <a:pPr rtl="0"/>
            <a:r>
              <a:rPr lang="nl-NL" noProof="0"/>
              <a:t>20XX</a:t>
            </a:r>
          </a:p>
        </p:txBody>
      </p:sp>
      <p:sp>
        <p:nvSpPr>
          <p:cNvPr id="3" name="Tijdelijke aanduiding voor voettekst 2">
            <a:extLst>
              <a:ext uri="{FF2B5EF4-FFF2-40B4-BE49-F238E27FC236}">
                <a16:creationId xmlns:a16="http://schemas.microsoft.com/office/drawing/2014/main" id="{49083EC5-999D-4EF5-A22C-FD19C31D51F9}"/>
              </a:ext>
            </a:extLst>
          </p:cNvPr>
          <p:cNvSpPr>
            <a:spLocks noGrp="1"/>
          </p:cNvSpPr>
          <p:nvPr>
            <p:ph type="ftr" sz="quarter" idx="11"/>
          </p:nvPr>
        </p:nvSpPr>
        <p:spPr/>
        <p:txBody>
          <a:bodyPr rtlCol="0"/>
          <a:lstStyle/>
          <a:p>
            <a:pPr rtl="0"/>
            <a:r>
              <a:rPr lang="nl-NL" noProof="0"/>
              <a:t>Titel van verkooppresentatie</a:t>
            </a:r>
          </a:p>
        </p:txBody>
      </p:sp>
      <p:sp>
        <p:nvSpPr>
          <p:cNvPr id="4" name="Tijdelijke aanduiding voor dianummer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4411E-20EA-4627-8A68-17038DCE1876}"/>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1974E5B2-1EB9-4222-8FAB-65BDC9A9500F}"/>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C197C18-82B5-4EB5-9010-63FFB7F5316B}"/>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25D6D-4906-4DAB-B1BA-9436026FE62F}"/>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het pictogram als u een afbeelding wilt toevoegen</a:t>
            </a:r>
          </a:p>
        </p:txBody>
      </p:sp>
      <p:sp>
        <p:nvSpPr>
          <p:cNvPr id="4" name="Tijdelijke aanduiding voor tekst 3">
            <a:extLst>
              <a:ext uri="{FF2B5EF4-FFF2-40B4-BE49-F238E27FC236}">
                <a16:creationId xmlns:a16="http://schemas.microsoft.com/office/drawing/2014/main" id="{A3B58235-2C90-48E1-8A68-7413F78398F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e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1518686" y="365125"/>
            <a:ext cx="9986601" cy="1325563"/>
          </a:xfrm>
        </p:spPr>
        <p:txBody>
          <a:bodyPr rtlCol="0"/>
          <a:lstStyle>
            <a:lvl1pPr algn="l">
              <a:defRPr/>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508692" y="1912336"/>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573892" y="1874838"/>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3" name="Tijdelijke aanduiding voor tekst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1508692" y="2388253"/>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nl-NL" noProof="0"/>
              <a:t>Klik om de tekststijlen van het model te bewerken</a:t>
            </a:r>
          </a:p>
        </p:txBody>
      </p:sp>
      <p:sp>
        <p:nvSpPr>
          <p:cNvPr id="14" name="Tijdelijke aanduiding voor tekst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573892" y="2337741"/>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nl-NL" noProof="0"/>
              <a:t>Klik om de tekststijlen van het model te bewerken</a:t>
            </a:r>
          </a:p>
        </p:txBody>
      </p:sp>
      <p:sp>
        <p:nvSpPr>
          <p:cNvPr id="19" name="Tijdelijke aanduiding voor tekst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1518687" y="3608720"/>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0" name="Tijdelijke aanduiding voor tekst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583887" y="3571222"/>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1" name="Tijdelijke aanduiding voor tekst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1518687" y="4084637"/>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nl-NL" noProof="0"/>
              <a:t>Klik om de tekststijlen van het model te bewerken</a:t>
            </a:r>
          </a:p>
        </p:txBody>
      </p:sp>
      <p:sp>
        <p:nvSpPr>
          <p:cNvPr id="22" name="Tijdelijke aanduiding voor tekst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583887" y="4034125"/>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nl-NL" noProof="0"/>
              <a:t>Klik om de tekststijlen van het model te bewerken</a:t>
            </a:r>
          </a:p>
          <a:p>
            <a:pPr lvl="1" rtl="0"/>
            <a:endParaRPr lang="nl-NL" noProof="0"/>
          </a:p>
        </p:txBody>
      </p:sp>
      <p:sp>
        <p:nvSpPr>
          <p:cNvPr id="15" name="Tijdelijke aanduiding voor afbeelding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rtlCol="0"/>
          <a:lstStyle/>
          <a:p>
            <a:pPr rtl="0"/>
            <a:r>
              <a:rPr lang="nl-NL" noProof="0"/>
              <a:t>Klik op het pictogram als u een afbeelding wilt toevoegen</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nl-NL" noProof="0"/>
              <a:t>Titel van verkooppresentatie</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loss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6858000" y="365125"/>
            <a:ext cx="4602318" cy="1325563"/>
          </a:xfrm>
        </p:spPr>
        <p:txBody>
          <a:bodyPr rtlCol="0"/>
          <a:lstStyle>
            <a:lvl1pPr>
              <a:defRPr>
                <a:solidFill>
                  <a:schemeClr val="tx1">
                    <a:lumMod val="50000"/>
                    <a:lumOff val="50000"/>
                  </a:schemeClr>
                </a:solidFill>
              </a:defRPr>
            </a:lvl1pPr>
          </a:lstStyle>
          <a:p>
            <a:pPr rtl="0"/>
            <a:r>
              <a:rPr lang="nl-NL" noProof="0"/>
              <a:t>Klik om de titelstijl van het model te bewerken</a:t>
            </a:r>
          </a:p>
        </p:txBody>
      </p:sp>
      <p:sp>
        <p:nvSpPr>
          <p:cNvPr id="11" name="Tijdelijke aanduiding voor afbeelding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rtlCol="0"/>
          <a:lstStyle/>
          <a:p>
            <a:pPr rtl="0"/>
            <a:r>
              <a:rPr lang="nl-NL" noProof="0"/>
              <a:t>Klik op het pictogram als u een afbeelding wilt toevoegen</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858000" y="169164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4" name="Tijdelijke aanduiding voor tekst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858000" y="2093976"/>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20" name="Tijdelijke aanduiding voor tekst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858000" y="2962656"/>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2" name="Tijdelijke aanduiding voor tekst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858000" y="331012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23" name="Tijdelijke aanduiding voor tekst 4">
            <a:extLst>
              <a:ext uri="{FF2B5EF4-FFF2-40B4-BE49-F238E27FC236}">
                <a16:creationId xmlns:a16="http://schemas.microsoft.com/office/drawing/2014/main" id="{8462AFAF-169F-4E2A-AC00-6E8666595471}"/>
              </a:ext>
            </a:extLst>
          </p:cNvPr>
          <p:cNvSpPr>
            <a:spLocks noGrp="1"/>
          </p:cNvSpPr>
          <p:nvPr>
            <p:ph type="body" sz="quarter" idx="20" hasCustomPrompt="1"/>
          </p:nvPr>
        </p:nvSpPr>
        <p:spPr>
          <a:xfrm>
            <a:off x="6870354" y="393192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4" name="Tijdelijke aanduiding voor tekst 12">
            <a:extLst>
              <a:ext uri="{FF2B5EF4-FFF2-40B4-BE49-F238E27FC236}">
                <a16:creationId xmlns:a16="http://schemas.microsoft.com/office/drawing/2014/main" id="{9FDE6BB6-DE86-4B19-B83F-5B83A89477B4}"/>
              </a:ext>
            </a:extLst>
          </p:cNvPr>
          <p:cNvSpPr>
            <a:spLocks noGrp="1"/>
          </p:cNvSpPr>
          <p:nvPr>
            <p:ph type="body" sz="quarter" idx="21" hasCustomPrompt="1"/>
          </p:nvPr>
        </p:nvSpPr>
        <p:spPr>
          <a:xfrm>
            <a:off x="6870354" y="427024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25" name="Tijdelijke aanduiding voor tekst 4">
            <a:extLst>
              <a:ext uri="{FF2B5EF4-FFF2-40B4-BE49-F238E27FC236}">
                <a16:creationId xmlns:a16="http://schemas.microsoft.com/office/drawing/2014/main" id="{2B544474-29CA-4D8E-AC15-C05ABDF6067C}"/>
              </a:ext>
            </a:extLst>
          </p:cNvPr>
          <p:cNvSpPr>
            <a:spLocks noGrp="1"/>
          </p:cNvSpPr>
          <p:nvPr>
            <p:ph type="body" sz="quarter" idx="22" hasCustomPrompt="1"/>
          </p:nvPr>
        </p:nvSpPr>
        <p:spPr>
          <a:xfrm>
            <a:off x="6870354" y="4855464"/>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6" name="Tijdelijke aanduiding voor tekst 12">
            <a:extLst>
              <a:ext uri="{FF2B5EF4-FFF2-40B4-BE49-F238E27FC236}">
                <a16:creationId xmlns:a16="http://schemas.microsoft.com/office/drawing/2014/main" id="{7C778245-11E1-4B65-ADC1-E9D3DE34E5DE}"/>
              </a:ext>
            </a:extLst>
          </p:cNvPr>
          <p:cNvSpPr>
            <a:spLocks noGrp="1"/>
          </p:cNvSpPr>
          <p:nvPr>
            <p:ph type="body" sz="quarter" idx="23" hasCustomPrompt="1"/>
          </p:nvPr>
        </p:nvSpPr>
        <p:spPr>
          <a:xfrm>
            <a:off x="6870354" y="5193792"/>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rtlCol="0"/>
          <a:lstStyle>
            <a:lvl1pPr algn="l">
              <a:defRPr/>
            </a:lvl1pPr>
          </a:lstStyle>
          <a:p>
            <a:pPr rtl="0"/>
            <a:r>
              <a:rPr lang="nl-NL" noProof="0"/>
              <a:t>Titel van verkooppresentatie</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overzich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709922" y="365125"/>
            <a:ext cx="5386078" cy="1325563"/>
          </a:xfrm>
        </p:spPr>
        <p:txBody>
          <a:bodyPr rtlCol="0"/>
          <a:lstStyle>
            <a:lvl1pPr>
              <a:defRPr>
                <a:solidFill>
                  <a:schemeClr val="tx1">
                    <a:lumMod val="50000"/>
                    <a:lumOff val="50000"/>
                  </a:schemeClr>
                </a:solidFill>
              </a:defRPr>
            </a:lvl1pPr>
          </a:lstStyle>
          <a:p>
            <a:pPr rtl="0"/>
            <a:r>
              <a:rPr lang="nl-NL" noProof="0"/>
              <a:t>Klik om de titelstijl van het model te bewerken</a:t>
            </a:r>
          </a:p>
        </p:txBody>
      </p:sp>
      <p:sp>
        <p:nvSpPr>
          <p:cNvPr id="11" name="Tijdelijke aanduiding voor afbeelding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rtlCol="0"/>
          <a:lstStyle/>
          <a:p>
            <a:pPr rtl="0"/>
            <a:r>
              <a:rPr lang="nl-NL" noProof="0"/>
              <a:t>Klik op het pictogram als u een afbeelding wilt toevoegen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9922"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457506"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3" name="Tijdelijke aanduiding voor tekst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709922" y="236897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14" name="Tijdelijke aanduiding voor tekst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3457506" y="2355956"/>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19" name="Tijdelijke aanduiding voor tekst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719917"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0" name="Tijdelijke aanduiding voor tekst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3467501"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21" name="Tijdelijke aanduiding voor tekst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719917" y="4319794"/>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22" name="Tijdelijke aanduiding voor tekst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3467501" y="430678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nl-NL" noProof="0"/>
              <a:t>Klik om de tekststijlen van het model te bewerken</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rtlCol="0"/>
          <a:lstStyle/>
          <a:p>
            <a:pPr rtl="0"/>
            <a:r>
              <a:rPr lang="nl-NL" noProof="0"/>
              <a:t>20XX</a:t>
            </a:r>
          </a:p>
        </p:txBody>
      </p:sp>
      <p:sp>
        <p:nvSpPr>
          <p:cNvPr id="18" name="Tijdelijke aanduiding voor voettekst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lvl1pPr>
          </a:lstStyle>
          <a:p>
            <a:pPr rtl="0"/>
            <a:r>
              <a:rPr lang="nl-NL" noProof="0"/>
              <a:t>Titel van verkooppresentatie</a:t>
            </a:r>
          </a:p>
        </p:txBody>
      </p:sp>
      <p:sp>
        <p:nvSpPr>
          <p:cNvPr id="23" name="Tijdelijke aanduiding voor dianummer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eem en samenvatt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tel 1">
            <a:extLst>
              <a:ext uri="{FF2B5EF4-FFF2-40B4-BE49-F238E27FC236}">
                <a16:creationId xmlns:a16="http://schemas.microsoft.com/office/drawing/2014/main" id="{A1F8C642-49FB-4E16-A3A0-B2ACBEABFFD6}"/>
              </a:ext>
            </a:extLst>
          </p:cNvPr>
          <p:cNvSpPr>
            <a:spLocks noGrp="1"/>
          </p:cNvSpPr>
          <p:nvPr>
            <p:ph type="title" hasCustomPrompt="1"/>
          </p:nvPr>
        </p:nvSpPr>
        <p:spPr>
          <a:xfrm>
            <a:off x="6348334" y="1062164"/>
            <a:ext cx="5005466" cy="1325563"/>
          </a:xfrm>
        </p:spPr>
        <p:txBody>
          <a:bodyPr rtlCol="0"/>
          <a:lstStyle>
            <a:lvl1pPr>
              <a:defRPr>
                <a:solidFill>
                  <a:schemeClr val="tx1">
                    <a:lumMod val="50000"/>
                    <a:lumOff val="50000"/>
                  </a:schemeClr>
                </a:solidFill>
              </a:defRPr>
            </a:lvl1pPr>
          </a:lstStyle>
          <a:p>
            <a:pPr rtl="0"/>
            <a:r>
              <a:rPr lang="nl-NL" noProof="0"/>
              <a:t>Klik om de titelstijl van het model te bewerken</a:t>
            </a:r>
          </a:p>
        </p:txBody>
      </p:sp>
      <p:sp>
        <p:nvSpPr>
          <p:cNvPr id="7" name="Tijdelijke aanduiding voor afbeelding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nl-NL" noProof="0"/>
              <a:t>Klik op het pictogram als u een afbeelding wilt toevoegen</a:t>
            </a:r>
          </a:p>
        </p:txBody>
      </p:sp>
      <p:sp>
        <p:nvSpPr>
          <p:cNvPr id="10" name="Tijdelijke aanduiding voor tekst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 name="Tijdelijke aanduiding voor datum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nl-NL" noProof="0"/>
              <a:t>20XX</a:t>
            </a:r>
          </a:p>
        </p:txBody>
      </p:sp>
      <p:sp>
        <p:nvSpPr>
          <p:cNvPr id="4" name="Tijdelijke aanduiding voor voettekst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nl-NL" noProof="0"/>
              <a:t>Titel van verkooppresentatie</a:t>
            </a:r>
          </a:p>
        </p:txBody>
      </p:sp>
      <p:sp>
        <p:nvSpPr>
          <p:cNvPr id="5" name="Tijdelijke aanduiding voor dianumm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nl-NL" noProof="0" smtClean="0"/>
              <a:t>‹nr.›</a:t>
            </a:fld>
            <a:endParaRPr lang="nl-NL" noProof="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einde">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rtlCol="0"/>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rtlCol="0" anchor="ctr">
            <a:noAutofit/>
          </a:bodyPr>
          <a:lstStyle>
            <a:lvl1pPr algn="ctr">
              <a:defRPr sz="5400">
                <a:solidFill>
                  <a:schemeClr val="tx1">
                    <a:lumMod val="65000"/>
                    <a:lumOff val="35000"/>
                  </a:schemeClr>
                </a:solidFill>
              </a:defRPr>
            </a:lvl1pPr>
          </a:lstStyle>
          <a:p>
            <a:pPr rtl="0"/>
            <a:r>
              <a:rPr lang="nl-NL" noProof="0"/>
              <a:t>Klik om titel toe te voegen</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drijfsmod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tx1">
                    <a:lumMod val="50000"/>
                    <a:lumOff val="50000"/>
                  </a:schemeClr>
                </a:solidFill>
              </a:defRPr>
            </a:lvl1pPr>
          </a:lstStyle>
          <a:p>
            <a:pPr rtl="0"/>
            <a:r>
              <a:rPr lang="nl-NL" noProof="0"/>
              <a:t>Klik om de titelstijl van het model te bewerken</a:t>
            </a:r>
          </a:p>
        </p:txBody>
      </p:sp>
      <p:sp>
        <p:nvSpPr>
          <p:cNvPr id="18" name="Tijdelijke aanduiding voor afbeelding 15">
            <a:extLst>
              <a:ext uri="{FF2B5EF4-FFF2-40B4-BE49-F238E27FC236}">
                <a16:creationId xmlns:a16="http://schemas.microsoft.com/office/drawing/2014/main" id="{43CBE128-6D8D-4605-B225-5A34FFB1F25B}"/>
              </a:ext>
            </a:extLst>
          </p:cNvPr>
          <p:cNvSpPr>
            <a:spLocks noGrp="1"/>
          </p:cNvSpPr>
          <p:nvPr>
            <p:ph type="pic" sz="quarter" idx="42" hasCustomPrompt="1"/>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nl-NL" noProof="0"/>
              <a:t>Klik op pictogram om afbeelding toe te voegen</a:t>
            </a:r>
          </a:p>
        </p:txBody>
      </p:sp>
      <p:sp>
        <p:nvSpPr>
          <p:cNvPr id="9" name="Tijdelijke aanduiding voor tekst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nl-NL" noProof="0"/>
              <a:t>Opsommingsteken 2</a:t>
            </a:r>
          </a:p>
        </p:txBody>
      </p:sp>
      <p:sp>
        <p:nvSpPr>
          <p:cNvPr id="10" name="Tijdelijke aanduiding voor tekst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nl-NL" noProof="0"/>
              <a:t>Beschrijving van opsommingsteken</a:t>
            </a:r>
          </a:p>
        </p:txBody>
      </p:sp>
      <p:sp>
        <p:nvSpPr>
          <p:cNvPr id="19" name="Tijdelijke aanduiding voor afbeelding 15">
            <a:extLst>
              <a:ext uri="{FF2B5EF4-FFF2-40B4-BE49-F238E27FC236}">
                <a16:creationId xmlns:a16="http://schemas.microsoft.com/office/drawing/2014/main" id="{E63C0874-8701-4CED-B60A-61A655FB5A5F}"/>
              </a:ext>
            </a:extLst>
          </p:cNvPr>
          <p:cNvSpPr>
            <a:spLocks noGrp="1"/>
          </p:cNvSpPr>
          <p:nvPr>
            <p:ph type="pic" sz="quarter" idx="43" hasCustomPrompt="1"/>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nl-NL" noProof="0"/>
              <a:t>Klik op pictogram om afbeelding toe te voegen</a:t>
            </a:r>
          </a:p>
        </p:txBody>
      </p:sp>
      <p:sp>
        <p:nvSpPr>
          <p:cNvPr id="11" name="Tijdelijke aanduiding voor tekst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nl-NL" noProof="0"/>
              <a:t>Opsommingsteken 3</a:t>
            </a:r>
          </a:p>
        </p:txBody>
      </p:sp>
      <p:sp>
        <p:nvSpPr>
          <p:cNvPr id="12" name="Tijdelijke aanduiding voor tekst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nl-NL" noProof="0"/>
              <a:t>Beschrijving van opsommingsteken</a:t>
            </a:r>
          </a:p>
        </p:txBody>
      </p:sp>
      <p:sp>
        <p:nvSpPr>
          <p:cNvPr id="20" name="Tijdelijke aanduiding voor afbeelding 15">
            <a:extLst>
              <a:ext uri="{FF2B5EF4-FFF2-40B4-BE49-F238E27FC236}">
                <a16:creationId xmlns:a16="http://schemas.microsoft.com/office/drawing/2014/main" id="{F223D9C7-A9C3-4D38-B4D8-9CAB3A19CF51}"/>
              </a:ext>
            </a:extLst>
          </p:cNvPr>
          <p:cNvSpPr>
            <a:spLocks noGrp="1"/>
          </p:cNvSpPr>
          <p:nvPr>
            <p:ph type="pic" sz="quarter" idx="44" hasCustomPrompt="1"/>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nl-NL" noProof="0"/>
              <a:t>Klik op pictogram om afbeelding toe te voegen</a:t>
            </a:r>
          </a:p>
        </p:txBody>
      </p:sp>
      <p:sp>
        <p:nvSpPr>
          <p:cNvPr id="13" name="Tijdelijke aanduiding voor tekst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nl-NL" noProof="0"/>
              <a:t>Opsommingsteken 4</a:t>
            </a:r>
          </a:p>
        </p:txBody>
      </p:sp>
      <p:sp>
        <p:nvSpPr>
          <p:cNvPr id="14" name="Tijdelijke aanduiding voor tekst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nl-NL" noProof="0"/>
              <a:t>Beschrijving aan de hand van opsommingstekens</a:t>
            </a:r>
          </a:p>
        </p:txBody>
      </p:sp>
      <p:sp>
        <p:nvSpPr>
          <p:cNvPr id="15" name="Tijdelijke aanduiding voor datum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rtlCol="0"/>
          <a:lstStyle/>
          <a:p>
            <a:pPr rtl="0"/>
            <a:r>
              <a:rPr lang="nl-NL" noProof="0"/>
              <a:t>20XX</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nl-NL" noProof="0"/>
              <a:t>Titel van verkooppresentatie</a:t>
            </a:r>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noProof="0" smtClean="0"/>
              <a:pPr rtl="0"/>
              <a:t>‹nr.›</a:t>
            </a:fld>
            <a:endParaRPr lang="nl-NL" noProof="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urrent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E034D-C1DD-48C0-BB6B-FDC6F8EBA558}"/>
              </a:ext>
            </a:extLst>
          </p:cNvPr>
          <p:cNvSpPr>
            <a:spLocks noGrp="1"/>
          </p:cNvSpPr>
          <p:nvPr>
            <p:ph type="title" hasCustomPrompt="1"/>
          </p:nvPr>
        </p:nvSpPr>
        <p:spPr>
          <a:xfrm>
            <a:off x="1162072" y="365125"/>
            <a:ext cx="10193315" cy="1325563"/>
          </a:xfrm>
        </p:spPr>
        <p:txBody>
          <a:bodyPr rtlCol="0"/>
          <a:lstStyle>
            <a:lvl1pPr algn="l">
              <a:defRPr/>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162073" y="1853548"/>
            <a:ext cx="4572000" cy="640080"/>
          </a:xfrm>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162073"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94485" y="1853548"/>
            <a:ext cx="4572000" cy="640080"/>
          </a:xfrm>
          <a:noFill/>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94485"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1" name="Tijdelijke aanduiding voor afbeelding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rtlCol="0"/>
          <a:lstStyle/>
          <a:p>
            <a:pPr rtl="0"/>
            <a:r>
              <a:rPr lang="nl-NL" noProof="0"/>
              <a:t>Klik op het pictogram als u een afbeelding wilt toevoegen</a:t>
            </a:r>
          </a:p>
        </p:txBody>
      </p:sp>
      <p:sp>
        <p:nvSpPr>
          <p:cNvPr id="7" name="Tijdelijke aanduiding voor datum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
        <p:nvSpPr>
          <p:cNvPr id="8" name="Tijdelijke aanduiding voor voettekst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nl-NL" noProof="0"/>
              <a:t>Titel van verkooppresentatie</a:t>
            </a:r>
          </a:p>
        </p:txBody>
      </p:sp>
      <p:sp>
        <p:nvSpPr>
          <p:cNvPr id="9" name="Tijdelijke aanduiding voor dianumm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pPr rtl="0"/>
            <a:r>
              <a:rPr lang="nl-NL" noProof="0"/>
              <a:t>20XX</a:t>
            </a:r>
          </a:p>
        </p:txBody>
      </p:sp>
      <p:sp>
        <p:nvSpPr>
          <p:cNvPr id="5" name="Tijdelijke aanduiding voor voettekst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pPr rtl="0"/>
            <a:r>
              <a:rPr lang="nl-NL" noProof="0"/>
              <a:t>Titel van verkooppresentatie</a:t>
            </a:r>
          </a:p>
        </p:txBody>
      </p:sp>
      <p:sp>
        <p:nvSpPr>
          <p:cNvPr id="6" name="Tijdelijke aanduiding voor dianumm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rtl="0"/>
            <a:fld id="{B5CEABB6-07DC-46E8-9B57-56EC44A396E5}" type="slidenum">
              <a:rPr lang="nl-NL" noProof="0" smtClean="0"/>
              <a:pPr rtl="0"/>
              <a:t>‹nr.›</a:t>
            </a:fld>
            <a:endParaRPr lang="nl-NL"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meentelijke subsidies voor energie- en klimaatinvesteringen">
            <a:extLst>
              <a:ext uri="{FF2B5EF4-FFF2-40B4-BE49-F238E27FC236}">
                <a16:creationId xmlns:a16="http://schemas.microsoft.com/office/drawing/2014/main" id="{F6D4C2FD-8D39-2665-3A54-C1D36F442A8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556" r="5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16815C6-3AD0-46E6-A74A-1967BD91AF50}"/>
              </a:ext>
            </a:extLst>
          </p:cNvPr>
          <p:cNvSpPr>
            <a:spLocks noGrp="1"/>
          </p:cNvSpPr>
          <p:nvPr>
            <p:ph type="ctrTitle"/>
          </p:nvPr>
        </p:nvSpPr>
        <p:spPr>
          <a:xfrm>
            <a:off x="134405" y="0"/>
            <a:ext cx="11827566" cy="1621280"/>
          </a:xfrm>
        </p:spPr>
        <p:txBody>
          <a:bodyPr rtlCol="0">
            <a:normAutofit/>
          </a:bodyPr>
          <a:lstStyle/>
          <a:p>
            <a:pPr algn="l" rtl="0"/>
            <a:r>
              <a:rPr lang="nl-NL" sz="4800" b="1" dirty="0">
                <a:solidFill>
                  <a:schemeClr val="bg1"/>
                </a:solidFill>
                <a:effectLst>
                  <a:outerShdw blurRad="38100" dist="38100" dir="2700000" algn="tl">
                    <a:srgbClr val="000000">
                      <a:alpha val="43137"/>
                    </a:srgbClr>
                  </a:outerShdw>
                </a:effectLst>
                <a:latin typeface="Abadi" panose="020B0604020104020204" pitchFamily="34" charset="0"/>
              </a:rPr>
              <a:t>Hoe kan ik als vereniging maximaal gebruik maken van subsidies en sponsoring?</a:t>
            </a:r>
          </a:p>
        </p:txBody>
      </p:sp>
      <p:sp>
        <p:nvSpPr>
          <p:cNvPr id="3" name="Subtitel 2">
            <a:extLst>
              <a:ext uri="{FF2B5EF4-FFF2-40B4-BE49-F238E27FC236}">
                <a16:creationId xmlns:a16="http://schemas.microsoft.com/office/drawing/2014/main" id="{1901B20D-4C28-4DA3-ABBD-718C22A5E58B}"/>
              </a:ext>
            </a:extLst>
          </p:cNvPr>
          <p:cNvSpPr>
            <a:spLocks noGrp="1"/>
          </p:cNvSpPr>
          <p:nvPr>
            <p:ph type="subTitle" idx="1"/>
          </p:nvPr>
        </p:nvSpPr>
        <p:spPr>
          <a:xfrm>
            <a:off x="222687" y="2133627"/>
            <a:ext cx="3515139" cy="647673"/>
          </a:xfrm>
        </p:spPr>
        <p:txBody>
          <a:bodyPr rtlCol="0">
            <a:normAutofit/>
          </a:bodyPr>
          <a:lstStyle/>
          <a:p>
            <a:pPr rtl="0"/>
            <a:r>
              <a:rPr lang="nl-NL" sz="3600" b="1" dirty="0">
                <a:solidFill>
                  <a:schemeClr val="bg1"/>
                </a:solidFill>
                <a:effectLst>
                  <a:outerShdw blurRad="38100" dist="38100" dir="2700000" algn="tl">
                    <a:srgbClr val="000000">
                      <a:alpha val="43137"/>
                    </a:srgbClr>
                  </a:outerShdw>
                </a:effectLst>
              </a:rPr>
              <a:t>Ward Bosmans</a:t>
            </a:r>
          </a:p>
        </p:txBody>
      </p:sp>
      <p:pic>
        <p:nvPicPr>
          <p:cNvPr id="9" name="Picture 2" descr="Willebroek lanceert nieuwe huisstijl | RTV">
            <a:extLst>
              <a:ext uri="{FF2B5EF4-FFF2-40B4-BE49-F238E27FC236}">
                <a16:creationId xmlns:a16="http://schemas.microsoft.com/office/drawing/2014/main" id="{CDBA43A6-728D-BC21-4BC1-9A7A79B54778}"/>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222687" y="6042710"/>
            <a:ext cx="2515229" cy="7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Vlaanderen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327955"/>
            <a:ext cx="4648200" cy="338328"/>
          </a:xfrm>
        </p:spPr>
        <p:txBody>
          <a:bodyPr vert="horz" lIns="91440" tIns="45720" rIns="91440" bIns="45720" rtlCol="0" anchor="t">
            <a:noAutofit/>
          </a:bodyPr>
          <a:lstStyle/>
          <a:p>
            <a:pPr rtl="0"/>
            <a:r>
              <a:rPr lang="nl-NL" dirty="0">
                <a:latin typeface="Abadi" panose="020B0604020104020204" pitchFamily="34" charset="0"/>
              </a:rPr>
              <a:t>Sport Vlaanderen ondersteunt projecten, maar ook sportevenementen </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1568" y="2152439"/>
            <a:ext cx="4993341" cy="530352"/>
          </a:xfrm>
        </p:spPr>
        <p:txBody>
          <a:bodyPr rtlCol="0"/>
          <a:lstStyle/>
          <a:p>
            <a:r>
              <a:rPr lang="nl-NL" dirty="0"/>
              <a:t>Voor grote sportwedstrijden kan je een subsidie aanvragen, je kan ook logistieke ondersteuning krijgen, trofeeën aanvragen en er zijn heel wat projectoproepen.</a:t>
            </a:r>
          </a:p>
          <a:p>
            <a:pPr rtl="0"/>
            <a:r>
              <a:rPr lang="nl-NL" dirty="0"/>
              <a:t> </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opsport | Sport Vlaanderen">
            <a:extLst>
              <a:ext uri="{FF2B5EF4-FFF2-40B4-BE49-F238E27FC236}">
                <a16:creationId xmlns:a16="http://schemas.microsoft.com/office/drawing/2014/main" id="{BCAFBFBE-91AA-1BAF-F3C6-CB83759DCA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568"/>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FF11E3C2-8BDC-0FC6-0968-C2C5CEFCCD8A}"/>
              </a:ext>
            </a:extLst>
          </p:cNvPr>
          <p:cNvSpPr txBox="1"/>
          <p:nvPr/>
        </p:nvSpPr>
        <p:spPr>
          <a:xfrm>
            <a:off x="6541594" y="4222612"/>
            <a:ext cx="4993341" cy="646331"/>
          </a:xfrm>
          <a:prstGeom prst="rect">
            <a:avLst/>
          </a:prstGeom>
          <a:noFill/>
        </p:spPr>
        <p:txBody>
          <a:bodyPr wrap="square">
            <a:spAutoFit/>
          </a:bodyPr>
          <a:lstStyle/>
          <a:p>
            <a:r>
              <a:rPr lang="nl-BE" dirty="0"/>
              <a:t>www.sport.vlaanderen/meer-trainers-naar-de-sport/projectoproep-meer-trainers-naar-de-sport/</a:t>
            </a:r>
          </a:p>
        </p:txBody>
      </p:sp>
      <p:sp>
        <p:nvSpPr>
          <p:cNvPr id="9" name="Tekstvak 8">
            <a:extLst>
              <a:ext uri="{FF2B5EF4-FFF2-40B4-BE49-F238E27FC236}">
                <a16:creationId xmlns:a16="http://schemas.microsoft.com/office/drawing/2014/main" id="{D4473F83-BAF6-9DF2-8BAD-38E4C7732570}"/>
              </a:ext>
            </a:extLst>
          </p:cNvPr>
          <p:cNvSpPr txBox="1"/>
          <p:nvPr/>
        </p:nvSpPr>
        <p:spPr>
          <a:xfrm>
            <a:off x="6541594" y="3796089"/>
            <a:ext cx="6094990" cy="369332"/>
          </a:xfrm>
          <a:prstGeom prst="rect">
            <a:avLst/>
          </a:prstGeom>
          <a:noFill/>
        </p:spPr>
        <p:txBody>
          <a:bodyPr wrap="square">
            <a:spAutoFit/>
          </a:bodyPr>
          <a:lstStyle/>
          <a:p>
            <a:r>
              <a:rPr lang="nl-BE" dirty="0"/>
              <a:t>www.sport.vlaanderen/organisatoren-sportevenementen/</a:t>
            </a:r>
          </a:p>
        </p:txBody>
      </p:sp>
      <p:sp>
        <p:nvSpPr>
          <p:cNvPr id="12" name="Tekstvak 11">
            <a:extLst>
              <a:ext uri="{FF2B5EF4-FFF2-40B4-BE49-F238E27FC236}">
                <a16:creationId xmlns:a16="http://schemas.microsoft.com/office/drawing/2014/main" id="{19BB0437-F07E-767E-4FE8-9F523159267E}"/>
              </a:ext>
            </a:extLst>
          </p:cNvPr>
          <p:cNvSpPr txBox="1"/>
          <p:nvPr/>
        </p:nvSpPr>
        <p:spPr>
          <a:xfrm>
            <a:off x="6541594" y="3092567"/>
            <a:ext cx="4900517" cy="646331"/>
          </a:xfrm>
          <a:prstGeom prst="rect">
            <a:avLst/>
          </a:prstGeom>
          <a:noFill/>
        </p:spPr>
        <p:txBody>
          <a:bodyPr wrap="square">
            <a:spAutoFit/>
          </a:bodyPr>
          <a:lstStyle/>
          <a:p>
            <a:r>
              <a:rPr lang="nl-BE" dirty="0"/>
              <a:t>www.sport.vlaanderen/sportclubs/ondersteuning/logistieke-ondersteuning/</a:t>
            </a:r>
          </a:p>
        </p:txBody>
      </p:sp>
      <p:sp>
        <p:nvSpPr>
          <p:cNvPr id="4" name="Tekstvak 3">
            <a:extLst>
              <a:ext uri="{FF2B5EF4-FFF2-40B4-BE49-F238E27FC236}">
                <a16:creationId xmlns:a16="http://schemas.microsoft.com/office/drawing/2014/main" id="{8813961E-DD7C-E9C6-83A9-7E74488D09E5}"/>
              </a:ext>
            </a:extLst>
          </p:cNvPr>
          <p:cNvSpPr txBox="1"/>
          <p:nvPr/>
        </p:nvSpPr>
        <p:spPr>
          <a:xfrm>
            <a:off x="6547840" y="4989123"/>
            <a:ext cx="4993341" cy="923330"/>
          </a:xfrm>
          <a:prstGeom prst="rect">
            <a:avLst/>
          </a:prstGeom>
          <a:noFill/>
        </p:spPr>
        <p:txBody>
          <a:bodyPr wrap="square">
            <a:spAutoFit/>
          </a:bodyPr>
          <a:lstStyle/>
          <a:p>
            <a:r>
              <a:rPr lang="nl-BE" dirty="0"/>
              <a:t>https://www.vlaanderen.be/erkenning-en-subsidiering-van-verenigingen-die-werken-rond-informatie-en-participatie</a:t>
            </a:r>
          </a:p>
        </p:txBody>
      </p:sp>
    </p:spTree>
    <p:extLst>
      <p:ext uri="{BB962C8B-B14F-4D97-AF65-F5344CB8AC3E}">
        <p14:creationId xmlns:p14="http://schemas.microsoft.com/office/powerpoint/2010/main" val="36949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5" grpId="0"/>
      <p:bldP spid="9" grpId="0"/>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Vlaanderen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1568" y="1388808"/>
            <a:ext cx="4648200" cy="338328"/>
          </a:xfrm>
        </p:spPr>
        <p:txBody>
          <a:bodyPr vert="horz" lIns="91440" tIns="45720" rIns="91440" bIns="45720" rtlCol="0" anchor="t">
            <a:noAutofit/>
          </a:bodyPr>
          <a:lstStyle/>
          <a:p>
            <a:pPr rtl="0"/>
            <a:r>
              <a:rPr lang="nl-NL" dirty="0">
                <a:latin typeface="Abadi" panose="020B0604020104020204" pitchFamily="34" charset="0"/>
              </a:rPr>
              <a:t>Vlaanderen subsidieert ook socio-culturele en kunstprojecten en jeugdwerking</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1568" y="2516124"/>
            <a:ext cx="4993341" cy="530352"/>
          </a:xfrm>
        </p:spPr>
        <p:txBody>
          <a:bodyPr rtlCol="0"/>
          <a:lstStyle/>
          <a:p>
            <a:r>
              <a:rPr lang="nl-NL" dirty="0"/>
              <a:t>In de meeste projectoproepen wordt aandacht gevraagd voor jeugdwerking, diversiteit, integratie, ...</a:t>
            </a:r>
          </a:p>
          <a:p>
            <a:pPr rtl="0"/>
            <a:r>
              <a:rPr lang="nl-NL" dirty="0"/>
              <a:t> </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CB005E3-D75C-1C15-02D0-DE3EC2FE7430}"/>
              </a:ext>
            </a:extLst>
          </p:cNvPr>
          <p:cNvSpPr txBox="1"/>
          <p:nvPr/>
        </p:nvSpPr>
        <p:spPr>
          <a:xfrm>
            <a:off x="6851568" y="4587068"/>
            <a:ext cx="5089757" cy="923330"/>
          </a:xfrm>
          <a:prstGeom prst="rect">
            <a:avLst/>
          </a:prstGeom>
          <a:noFill/>
        </p:spPr>
        <p:txBody>
          <a:bodyPr wrap="square">
            <a:spAutoFit/>
          </a:bodyPr>
          <a:lstStyle/>
          <a:p>
            <a:r>
              <a:rPr lang="nl-BE" dirty="0"/>
              <a:t>www.vlaanderen.be/cjm/nl/jeugd/vlaams-jeugd-en-kinderrechtenbeleid/diversiteit-het-jeugdwerk/projectoproepen</a:t>
            </a:r>
          </a:p>
        </p:txBody>
      </p:sp>
      <p:pic>
        <p:nvPicPr>
          <p:cNvPr id="8198" name="Picture 6" descr="Circusateliers | Circuscentrum">
            <a:extLst>
              <a:ext uri="{FF2B5EF4-FFF2-40B4-BE49-F238E27FC236}">
                <a16:creationId xmlns:a16="http://schemas.microsoft.com/office/drawing/2014/main" id="{8A23973E-18B2-A49D-33CC-B14F518381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01" r="23305"/>
          <a:stretch/>
        </p:blipFill>
        <p:spPr bwMode="auto">
          <a:xfrm>
            <a:off x="-1" y="0"/>
            <a:ext cx="609499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FEF85C7-D3A3-7091-70C2-56D9A1E0C374}"/>
              </a:ext>
            </a:extLst>
          </p:cNvPr>
          <p:cNvSpPr txBox="1"/>
          <p:nvPr/>
        </p:nvSpPr>
        <p:spPr>
          <a:xfrm>
            <a:off x="6832287" y="3976420"/>
            <a:ext cx="4521378" cy="369332"/>
          </a:xfrm>
          <a:prstGeom prst="rect">
            <a:avLst/>
          </a:prstGeom>
          <a:noFill/>
        </p:spPr>
        <p:txBody>
          <a:bodyPr wrap="square">
            <a:spAutoFit/>
          </a:bodyPr>
          <a:lstStyle/>
          <a:p>
            <a:r>
              <a:rPr lang="nl-BE" dirty="0"/>
              <a:t>www.vlaanderen.be/cjm/nl/jeugd/subsidies</a:t>
            </a:r>
          </a:p>
        </p:txBody>
      </p:sp>
      <p:sp>
        <p:nvSpPr>
          <p:cNvPr id="13" name="Tekstvak 12">
            <a:extLst>
              <a:ext uri="{FF2B5EF4-FFF2-40B4-BE49-F238E27FC236}">
                <a16:creationId xmlns:a16="http://schemas.microsoft.com/office/drawing/2014/main" id="{D9CBF671-953B-FC4A-4CD1-7C652338BA18}"/>
              </a:ext>
            </a:extLst>
          </p:cNvPr>
          <p:cNvSpPr txBox="1"/>
          <p:nvPr/>
        </p:nvSpPr>
        <p:spPr>
          <a:xfrm>
            <a:off x="6832287" y="3365772"/>
            <a:ext cx="5302079" cy="369332"/>
          </a:xfrm>
          <a:prstGeom prst="rect">
            <a:avLst/>
          </a:prstGeom>
          <a:noFill/>
        </p:spPr>
        <p:txBody>
          <a:bodyPr wrap="square">
            <a:spAutoFit/>
          </a:bodyPr>
          <a:lstStyle/>
          <a:p>
            <a:r>
              <a:rPr lang="nl-BE" dirty="0"/>
              <a:t>www.vlaanderen.be/cjm/nl/cultuur/kunsten/subsidies</a:t>
            </a:r>
          </a:p>
        </p:txBody>
      </p:sp>
    </p:spTree>
    <p:extLst>
      <p:ext uri="{BB962C8B-B14F-4D97-AF65-F5344CB8AC3E}">
        <p14:creationId xmlns:p14="http://schemas.microsoft.com/office/powerpoint/2010/main" val="245504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6"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Vlaanderen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327955"/>
            <a:ext cx="4648200" cy="338328"/>
          </a:xfrm>
        </p:spPr>
        <p:txBody>
          <a:bodyPr vert="horz" lIns="91440" tIns="45720" rIns="91440" bIns="45720" rtlCol="0" anchor="t">
            <a:noAutofit/>
          </a:bodyPr>
          <a:lstStyle/>
          <a:p>
            <a:pPr rtl="0"/>
            <a:r>
              <a:rPr lang="nl-NL" dirty="0">
                <a:latin typeface="Abadi" panose="020B0604020104020204" pitchFamily="34" charset="0"/>
              </a:rPr>
              <a:t>Inspiratie nodig? </a:t>
            </a:r>
            <a:br>
              <a:rPr lang="nl-NL" dirty="0">
                <a:latin typeface="Abadi" panose="020B0604020104020204" pitchFamily="34" charset="0"/>
              </a:rPr>
            </a:br>
            <a:r>
              <a:rPr lang="nl-NL" dirty="0">
                <a:latin typeface="Abadi" panose="020B0604020104020204" pitchFamily="34" charset="0"/>
              </a:rPr>
              <a:t>Deze </a:t>
            </a:r>
            <a:r>
              <a:rPr lang="nl-NL" dirty="0" err="1">
                <a:latin typeface="Abadi" panose="020B0604020104020204" pitchFamily="34" charset="0"/>
              </a:rPr>
              <a:t>Willebroekse</a:t>
            </a:r>
            <a:r>
              <a:rPr lang="nl-NL" dirty="0">
                <a:latin typeface="Abadi" panose="020B0604020104020204" pitchFamily="34" charset="0"/>
              </a:rPr>
              <a:t> verenigingen en organisaties kregen al subsidies</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19BB0437-F07E-767E-4FE8-9F523159267E}"/>
              </a:ext>
            </a:extLst>
          </p:cNvPr>
          <p:cNvSpPr txBox="1"/>
          <p:nvPr/>
        </p:nvSpPr>
        <p:spPr>
          <a:xfrm>
            <a:off x="6707688" y="3227649"/>
            <a:ext cx="4900517" cy="1477328"/>
          </a:xfrm>
          <a:prstGeom prst="rect">
            <a:avLst/>
          </a:prstGeom>
          <a:noFill/>
        </p:spPr>
        <p:txBody>
          <a:bodyPr wrap="square">
            <a:spAutoFit/>
          </a:bodyPr>
          <a:lstStyle/>
          <a:p>
            <a:r>
              <a:rPr lang="nl-BE" dirty="0"/>
              <a:t>https://subsidieregister.vlaanderen.be/ords/xxsr/r/subsidieregister/zoekresultaten?clear=3&amp;session=11875613913199&amp;cs=3y1CpoRSoaNWLYR09q_B8Ib9XMJkVlSnRdxoTFuwWftj1OopqOe6Yw8AVMza-EPkA2z7_pqKWOWZHr38XnU-OAQ</a:t>
            </a:r>
          </a:p>
        </p:txBody>
      </p:sp>
      <p:pic>
        <p:nvPicPr>
          <p:cNvPr id="1026" name="Picture 2">
            <a:extLst>
              <a:ext uri="{FF2B5EF4-FFF2-40B4-BE49-F238E27FC236}">
                <a16:creationId xmlns:a16="http://schemas.microsoft.com/office/drawing/2014/main" id="{4F802072-65A3-B20A-873F-1CA6CA67C4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31" r="17759"/>
          <a:stretch/>
        </p:blipFill>
        <p:spPr bwMode="auto">
          <a:xfrm>
            <a:off x="-206961" y="0"/>
            <a:ext cx="63029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Organisaties en bedrijven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557881"/>
            <a:ext cx="4648200" cy="338328"/>
          </a:xfrm>
        </p:spPr>
        <p:txBody>
          <a:bodyPr vert="horz" lIns="91440" tIns="45720" rIns="91440" bIns="45720" rtlCol="0" anchor="t">
            <a:noAutofit/>
          </a:bodyPr>
          <a:lstStyle/>
          <a:p>
            <a:pPr rtl="0"/>
            <a:r>
              <a:rPr lang="nl-NL" dirty="0">
                <a:latin typeface="Abadi" panose="020B0604020104020204" pitchFamily="34" charset="0"/>
              </a:rPr>
              <a:t>Wie zoekt die wint !</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7999" y="2366712"/>
            <a:ext cx="4993341" cy="530352"/>
          </a:xfrm>
        </p:spPr>
        <p:txBody>
          <a:bodyPr rtlCol="0"/>
          <a:lstStyle/>
          <a:p>
            <a:r>
              <a:rPr lang="nl-NL" b="1" dirty="0"/>
              <a:t>Koning Boudewijnstichting</a:t>
            </a:r>
            <a:r>
              <a:rPr lang="nl-NL" dirty="0"/>
              <a:t>: het hele jaar door verschillende projectoproepen. Momenteel interessant: </a:t>
            </a:r>
          </a:p>
          <a:p>
            <a:pPr marL="285750" indent="-285750">
              <a:buFontTx/>
              <a:buChar char="-"/>
            </a:pPr>
            <a:r>
              <a:rPr lang="nl-NL" dirty="0" err="1"/>
              <a:t>Visulele</a:t>
            </a:r>
            <a:r>
              <a:rPr lang="nl-NL" dirty="0"/>
              <a:t> handicap en inclusie</a:t>
            </a:r>
          </a:p>
          <a:p>
            <a:pPr marL="285750" indent="-285750">
              <a:buFontTx/>
              <a:buChar char="-"/>
            </a:pPr>
            <a:r>
              <a:rPr lang="nl-NL" dirty="0"/>
              <a:t>Hippotherapie in Vlaanderen</a:t>
            </a:r>
          </a:p>
          <a:p>
            <a:pPr marL="285750" indent="-285750">
              <a:buFontTx/>
              <a:buChar char="-"/>
            </a:pPr>
            <a:r>
              <a:rPr lang="nl-NL" dirty="0"/>
              <a:t>Fonds VINCI (kansarme personen)</a:t>
            </a:r>
          </a:p>
          <a:p>
            <a:pPr marL="285750" indent="-285750">
              <a:buFontTx/>
              <a:buChar char="-"/>
            </a:pPr>
            <a:r>
              <a:rPr lang="nl-NL" dirty="0"/>
              <a:t>Nike community Impact Fund</a:t>
            </a:r>
          </a:p>
          <a:p>
            <a:pPr rtl="0"/>
            <a:r>
              <a:rPr lang="nl-NL" dirty="0"/>
              <a:t> </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rojectoproep 2023 | imec Vlaanderen">
            <a:extLst>
              <a:ext uri="{FF2B5EF4-FFF2-40B4-BE49-F238E27FC236}">
                <a16:creationId xmlns:a16="http://schemas.microsoft.com/office/drawing/2014/main" id="{9C3DC1B0-6693-1554-7723-407225CA3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2" t="941" r="45934" b="-941"/>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19B2F19-6EF0-D4BE-9904-F0B26F079312}"/>
              </a:ext>
            </a:extLst>
          </p:cNvPr>
          <p:cNvSpPr txBox="1"/>
          <p:nvPr/>
        </p:nvSpPr>
        <p:spPr>
          <a:xfrm>
            <a:off x="7130968" y="4930787"/>
            <a:ext cx="4606821" cy="369332"/>
          </a:xfrm>
          <a:prstGeom prst="rect">
            <a:avLst/>
          </a:prstGeom>
          <a:noFill/>
        </p:spPr>
        <p:txBody>
          <a:bodyPr wrap="square">
            <a:spAutoFit/>
          </a:bodyPr>
          <a:lstStyle/>
          <a:p>
            <a:r>
              <a:rPr lang="nl-BE" dirty="0"/>
              <a:t>kbs-frb.be/nl</a:t>
            </a:r>
          </a:p>
        </p:txBody>
      </p:sp>
    </p:spTree>
    <p:extLst>
      <p:ext uri="{BB962C8B-B14F-4D97-AF65-F5344CB8AC3E}">
        <p14:creationId xmlns:p14="http://schemas.microsoft.com/office/powerpoint/2010/main" val="206032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Organisaties en bedrijven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557881"/>
            <a:ext cx="4648200" cy="338328"/>
          </a:xfrm>
        </p:spPr>
        <p:txBody>
          <a:bodyPr vert="horz" lIns="91440" tIns="45720" rIns="91440" bIns="45720" rtlCol="0" anchor="t">
            <a:noAutofit/>
          </a:bodyPr>
          <a:lstStyle/>
          <a:p>
            <a:pPr rtl="0"/>
            <a:r>
              <a:rPr lang="nl-NL" dirty="0">
                <a:latin typeface="Abadi" panose="020B0604020104020204" pitchFamily="34" charset="0"/>
              </a:rPr>
              <a:t>Wie zoekt die wint !</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7999" y="1972032"/>
            <a:ext cx="4993341" cy="530352"/>
          </a:xfrm>
        </p:spPr>
        <p:txBody>
          <a:bodyPr rtlCol="0"/>
          <a:lstStyle/>
          <a:p>
            <a:r>
              <a:rPr lang="nl-NL" b="1" dirty="0"/>
              <a:t>Fonds Gezonde Lucht</a:t>
            </a:r>
          </a:p>
          <a:p>
            <a:r>
              <a:rPr lang="nl-NL" b="1" dirty="0" err="1"/>
              <a:t>Interreg</a:t>
            </a:r>
            <a:r>
              <a:rPr lang="nl-NL" b="1" dirty="0"/>
              <a:t> – France </a:t>
            </a:r>
            <a:r>
              <a:rPr lang="nl-NL" b="1" dirty="0" err="1"/>
              <a:t>Wallonie</a:t>
            </a:r>
            <a:r>
              <a:rPr lang="nl-NL" b="1" dirty="0"/>
              <a:t> Vlaanderen (verlopen)</a:t>
            </a:r>
          </a:p>
          <a:p>
            <a:r>
              <a:rPr lang="nl-NL" b="1" dirty="0"/>
              <a:t>Faro – culturele samenwerking met andere regio’s</a:t>
            </a:r>
          </a:p>
          <a:p>
            <a:r>
              <a:rPr lang="nl-NL" b="1" dirty="0" err="1"/>
              <a:t>Socius</a:t>
            </a:r>
            <a:r>
              <a:rPr lang="nl-NL" b="1" dirty="0"/>
              <a:t> (senioren)</a:t>
            </a:r>
          </a:p>
          <a:p>
            <a:r>
              <a:rPr lang="nl-NL" b="1" dirty="0"/>
              <a:t>Banken (AXA, ING, …) </a:t>
            </a:r>
            <a:endParaRPr lang="nl-NL" dirty="0"/>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rojectoproep 2023 | imec Vlaanderen">
            <a:extLst>
              <a:ext uri="{FF2B5EF4-FFF2-40B4-BE49-F238E27FC236}">
                <a16:creationId xmlns:a16="http://schemas.microsoft.com/office/drawing/2014/main" id="{9C3DC1B0-6693-1554-7723-407225CA3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2" t="941" r="45934" b="-941"/>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ep 11">
            <a:extLst>
              <a:ext uri="{FF2B5EF4-FFF2-40B4-BE49-F238E27FC236}">
                <a16:creationId xmlns:a16="http://schemas.microsoft.com/office/drawing/2014/main" id="{3A16DD8C-AFAA-77CC-8CA9-33D9B3097637}"/>
              </a:ext>
            </a:extLst>
          </p:cNvPr>
          <p:cNvGrpSpPr/>
          <p:nvPr/>
        </p:nvGrpSpPr>
        <p:grpSpPr>
          <a:xfrm>
            <a:off x="6911564" y="4087338"/>
            <a:ext cx="4362824" cy="738664"/>
            <a:chOff x="6911564" y="4087338"/>
            <a:chExt cx="4362824" cy="738664"/>
          </a:xfrm>
        </p:grpSpPr>
        <p:sp>
          <p:nvSpPr>
            <p:cNvPr id="5" name="Tekstvak 4">
              <a:extLst>
                <a:ext uri="{FF2B5EF4-FFF2-40B4-BE49-F238E27FC236}">
                  <a16:creationId xmlns:a16="http://schemas.microsoft.com/office/drawing/2014/main" id="{93931BDD-9F3D-8DB1-DB11-E278FF08B19A}"/>
                </a:ext>
              </a:extLst>
            </p:cNvPr>
            <p:cNvSpPr txBox="1"/>
            <p:nvPr/>
          </p:nvSpPr>
          <p:spPr>
            <a:xfrm>
              <a:off x="6911564" y="4087338"/>
              <a:ext cx="4362824" cy="369332"/>
            </a:xfrm>
            <a:prstGeom prst="rect">
              <a:avLst/>
            </a:prstGeom>
            <a:noFill/>
          </p:spPr>
          <p:txBody>
            <a:bodyPr wrap="square">
              <a:spAutoFit/>
            </a:bodyPr>
            <a:lstStyle/>
            <a:p>
              <a:r>
                <a:rPr lang="nl-BE" dirty="0"/>
                <a:t>www.fondsgezondelucht.be/projectoproep/</a:t>
              </a:r>
            </a:p>
          </p:txBody>
        </p:sp>
        <p:sp>
          <p:nvSpPr>
            <p:cNvPr id="9" name="Tekstvak 8">
              <a:extLst>
                <a:ext uri="{FF2B5EF4-FFF2-40B4-BE49-F238E27FC236}">
                  <a16:creationId xmlns:a16="http://schemas.microsoft.com/office/drawing/2014/main" id="{6CB6E54A-DA9E-1B08-F140-93BADF302614}"/>
                </a:ext>
              </a:extLst>
            </p:cNvPr>
            <p:cNvSpPr txBox="1"/>
            <p:nvPr/>
          </p:nvSpPr>
          <p:spPr>
            <a:xfrm>
              <a:off x="6911564" y="4456670"/>
              <a:ext cx="4165600" cy="369332"/>
            </a:xfrm>
            <a:prstGeom prst="rect">
              <a:avLst/>
            </a:prstGeom>
            <a:noFill/>
          </p:spPr>
          <p:txBody>
            <a:bodyPr wrap="square">
              <a:spAutoFit/>
            </a:bodyPr>
            <a:lstStyle/>
            <a:p>
              <a:r>
                <a:rPr lang="nl-BE" dirty="0"/>
                <a:t>www.interreg-fwvl.eu/nl/projectoproepen</a:t>
              </a:r>
            </a:p>
          </p:txBody>
        </p:sp>
      </p:grpSp>
    </p:spTree>
    <p:extLst>
      <p:ext uri="{BB962C8B-B14F-4D97-AF65-F5344CB8AC3E}">
        <p14:creationId xmlns:p14="http://schemas.microsoft.com/office/powerpoint/2010/main" val="222047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7242463" y="34551"/>
            <a:ext cx="4602318" cy="1325563"/>
          </a:xfrm>
        </p:spPr>
        <p:txBody>
          <a:bodyPr rtlCol="0">
            <a:normAutofit/>
          </a:bodyPr>
          <a:lstStyle/>
          <a:p>
            <a:pPr rtl="0"/>
            <a:r>
              <a:rPr lang="nl-NL" sz="4000" dirty="0">
                <a:solidFill>
                  <a:schemeClr val="tx1"/>
                </a:solidFill>
                <a:latin typeface="Abadi" panose="020B0604020104020204" pitchFamily="34" charset="0"/>
              </a:rPr>
              <a:t>Organisaties en bedrijven</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7242463" y="1557126"/>
            <a:ext cx="4648200" cy="338328"/>
          </a:xfrm>
        </p:spPr>
        <p:txBody>
          <a:bodyPr vert="horz" lIns="91440" tIns="45720" rIns="91440" bIns="45720" rtlCol="0" anchor="t">
            <a:noAutofit/>
          </a:bodyPr>
          <a:lstStyle/>
          <a:p>
            <a:pPr rtl="0"/>
            <a:r>
              <a:rPr lang="nl-NL" dirty="0">
                <a:latin typeface="Abadi" panose="020B0604020104020204" pitchFamily="34" charset="0"/>
              </a:rPr>
              <a:t>Wie zoekt die wint !</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tekst 5">
            <a:extLst>
              <a:ext uri="{FF2B5EF4-FFF2-40B4-BE49-F238E27FC236}">
                <a16:creationId xmlns:a16="http://schemas.microsoft.com/office/drawing/2014/main" id="{F28C3E55-E0DC-6248-BB1F-2672FB7B62C2}"/>
              </a:ext>
            </a:extLst>
          </p:cNvPr>
          <p:cNvSpPr>
            <a:spLocks noGrp="1"/>
          </p:cNvSpPr>
          <p:nvPr>
            <p:ph type="body" sz="quarter" idx="15"/>
          </p:nvPr>
        </p:nvSpPr>
        <p:spPr>
          <a:xfrm>
            <a:off x="7318663" y="2239448"/>
            <a:ext cx="4572000" cy="530352"/>
          </a:xfrm>
        </p:spPr>
        <p:txBody>
          <a:bodyPr/>
          <a:lstStyle/>
          <a:p>
            <a:r>
              <a:rPr lang="nl-BE" sz="1600" b="1" dirty="0"/>
              <a:t>Rotary Club Willebroek Klein-Brabant </a:t>
            </a:r>
          </a:p>
          <a:p>
            <a:r>
              <a:rPr lang="nl-BE" sz="1600" b="1" dirty="0"/>
              <a:t>Project Vonken en Vuur</a:t>
            </a:r>
          </a:p>
          <a:p>
            <a:r>
              <a:rPr lang="nl-BE" sz="1600" b="1" dirty="0"/>
              <a:t>https://www.rotary-willebroek-klein-brabant.be/onze-goede-doelen</a:t>
            </a:r>
          </a:p>
        </p:txBody>
      </p:sp>
      <p:pic>
        <p:nvPicPr>
          <p:cNvPr id="3074" name="Picture 2">
            <a:extLst>
              <a:ext uri="{FF2B5EF4-FFF2-40B4-BE49-F238E27FC236}">
                <a16:creationId xmlns:a16="http://schemas.microsoft.com/office/drawing/2014/main" id="{ECCE5A58-F8CC-83A6-9998-82C47262C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391"/>
            <a:ext cx="6847609" cy="68476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8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42841" y="398621"/>
            <a:ext cx="4602318" cy="1325563"/>
          </a:xfrm>
        </p:spPr>
        <p:txBody>
          <a:bodyPr rtlCol="0">
            <a:normAutofit fontScale="90000"/>
          </a:bodyPr>
          <a:lstStyle/>
          <a:p>
            <a:pPr rtl="0"/>
            <a:r>
              <a:rPr lang="nl-NL" sz="4000" dirty="0">
                <a:solidFill>
                  <a:schemeClr val="tx1"/>
                </a:solidFill>
                <a:latin typeface="Abadi" panose="020B0604020104020204" pitchFamily="34" charset="0"/>
              </a:rPr>
              <a:t>Een mooi project krijgt altijd/meestal steun</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7999" y="2424080"/>
            <a:ext cx="4993341" cy="530352"/>
          </a:xfrm>
        </p:spPr>
        <p:txBody>
          <a:bodyPr rtlCol="0"/>
          <a:lstStyle/>
          <a:p>
            <a:pPr rtl="0"/>
            <a:r>
              <a:rPr lang="nl-NL" dirty="0"/>
              <a:t>Ook als er geen subsidies voorzien zijn of als er geen projectoproep is dan is de kans groot dat je financiële of materiële steun kan krijgen wanneer je een ‘state of </a:t>
            </a:r>
            <a:r>
              <a:rPr lang="nl-NL" dirty="0" err="1"/>
              <a:t>the</a:t>
            </a:r>
            <a:r>
              <a:rPr lang="nl-NL" dirty="0"/>
              <a:t> art’-project indient.</a:t>
            </a:r>
          </a:p>
          <a:p>
            <a:pPr rtl="0"/>
            <a:r>
              <a:rPr lang="nl-NL" dirty="0"/>
              <a:t>Bijv.: </a:t>
            </a:r>
            <a:r>
              <a:rPr lang="nl-NL" dirty="0" err="1"/>
              <a:t>Pixelpainting</a:t>
            </a:r>
            <a:r>
              <a:rPr lang="nl-NL" dirty="0"/>
              <a:t> ‘Heffen on </a:t>
            </a:r>
            <a:r>
              <a:rPr lang="nl-NL" dirty="0" err="1"/>
              <a:t>earth</a:t>
            </a:r>
            <a:r>
              <a:rPr lang="nl-NL" dirty="0"/>
              <a:t>’ – Heffen juni 2007</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descr="Afbeelding met tekst, graffiti, geverfd&#10;&#10;Automatisch gegenereerde beschrijving">
            <a:extLst>
              <a:ext uri="{FF2B5EF4-FFF2-40B4-BE49-F238E27FC236}">
                <a16:creationId xmlns:a16="http://schemas.microsoft.com/office/drawing/2014/main" id="{2390CE40-7498-210D-76B1-4E9A5B868349}"/>
              </a:ext>
            </a:extLst>
          </p:cNvPr>
          <p:cNvPicPr>
            <a:picLocks noChangeAspect="1"/>
          </p:cNvPicPr>
          <p:nvPr/>
        </p:nvPicPr>
        <p:blipFill rotWithShape="1">
          <a:blip r:embed="rId4"/>
          <a:srcRect l="16666" r="12275"/>
          <a:stretch/>
        </p:blipFill>
        <p:spPr>
          <a:xfrm>
            <a:off x="0" y="0"/>
            <a:ext cx="6497690" cy="6858000"/>
          </a:xfrm>
          <a:prstGeom prst="rect">
            <a:avLst/>
          </a:prstGeom>
        </p:spPr>
      </p:pic>
    </p:spTree>
    <p:extLst>
      <p:ext uri="{BB962C8B-B14F-4D97-AF65-F5344CB8AC3E}">
        <p14:creationId xmlns:p14="http://schemas.microsoft.com/office/powerpoint/2010/main" val="21712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1CFAB-A735-4A31-A51D-42FE1F5E94E0}"/>
              </a:ext>
            </a:extLst>
          </p:cNvPr>
          <p:cNvSpPr>
            <a:spLocks noGrp="1"/>
          </p:cNvSpPr>
          <p:nvPr>
            <p:ph type="title"/>
          </p:nvPr>
        </p:nvSpPr>
        <p:spPr>
          <a:xfrm>
            <a:off x="575232" y="86451"/>
            <a:ext cx="6354266" cy="1325563"/>
          </a:xfrm>
        </p:spPr>
        <p:txBody>
          <a:bodyPr rtlCol="0">
            <a:normAutofit/>
          </a:bodyPr>
          <a:lstStyle/>
          <a:p>
            <a:r>
              <a:rPr lang="nl-NL" sz="4000" dirty="0">
                <a:solidFill>
                  <a:schemeClr val="tx1"/>
                </a:solidFill>
                <a:latin typeface="Abadi" panose="020B0604020104020204" pitchFamily="34" charset="0"/>
              </a:rPr>
              <a:t>Reageren op een projectoproep</a:t>
            </a:r>
          </a:p>
        </p:txBody>
      </p:sp>
      <p:sp>
        <p:nvSpPr>
          <p:cNvPr id="32" name="Tijdelijke aanduiding voor inhoud 2">
            <a:extLst>
              <a:ext uri="{FF2B5EF4-FFF2-40B4-BE49-F238E27FC236}">
                <a16:creationId xmlns:a16="http://schemas.microsoft.com/office/drawing/2014/main" id="{4B337925-8A28-7E40-A1A7-817303045EBD}"/>
              </a:ext>
            </a:extLst>
          </p:cNvPr>
          <p:cNvSpPr txBox="1">
            <a:spLocks/>
          </p:cNvSpPr>
          <p:nvPr/>
        </p:nvSpPr>
        <p:spPr>
          <a:xfrm>
            <a:off x="685799" y="1667854"/>
            <a:ext cx="4537636" cy="338328"/>
          </a:xfrm>
          <a:prstGeom prst="rect">
            <a:avLst/>
          </a:prstGeom>
          <a:solidFill>
            <a:schemeClr val="accent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Zeg niet: dat past niet bij wat we doen.</a:t>
            </a:r>
          </a:p>
        </p:txBody>
      </p:sp>
      <p:sp>
        <p:nvSpPr>
          <p:cNvPr id="33" name="Tijdelijke aanduiding voor inhoud 2">
            <a:extLst>
              <a:ext uri="{FF2B5EF4-FFF2-40B4-BE49-F238E27FC236}">
                <a16:creationId xmlns:a16="http://schemas.microsoft.com/office/drawing/2014/main" id="{31F9CCD1-C401-2FC5-B862-8CF4B2107A6A}"/>
              </a:ext>
            </a:extLst>
          </p:cNvPr>
          <p:cNvSpPr txBox="1">
            <a:spLocks/>
          </p:cNvSpPr>
          <p:nvPr/>
        </p:nvSpPr>
        <p:spPr>
          <a:xfrm>
            <a:off x="685800" y="2605550"/>
            <a:ext cx="4537635" cy="651686"/>
          </a:xfrm>
          <a:prstGeom prst="rect">
            <a:avLst/>
          </a:prstGeom>
          <a:solidFill>
            <a:schemeClr val="accent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Zeg niet: we voldoen niet aan de eisen van de projectoproep.</a:t>
            </a:r>
          </a:p>
        </p:txBody>
      </p:sp>
      <p:sp>
        <p:nvSpPr>
          <p:cNvPr id="34" name="Tijdelijke aanduiding voor inhoud 2">
            <a:extLst>
              <a:ext uri="{FF2B5EF4-FFF2-40B4-BE49-F238E27FC236}">
                <a16:creationId xmlns:a16="http://schemas.microsoft.com/office/drawing/2014/main" id="{2045AD21-92EF-CF44-5100-5DC7CD0ECEE8}"/>
              </a:ext>
            </a:extLst>
          </p:cNvPr>
          <p:cNvSpPr txBox="1">
            <a:spLocks/>
          </p:cNvSpPr>
          <p:nvPr/>
        </p:nvSpPr>
        <p:spPr>
          <a:xfrm>
            <a:off x="685800" y="3856604"/>
            <a:ext cx="4537634" cy="338328"/>
          </a:xfrm>
          <a:prstGeom prst="rect">
            <a:avLst/>
          </a:prstGeom>
          <a:solidFill>
            <a:schemeClr val="accent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Blijf niet op je eiland zitten…</a:t>
            </a:r>
          </a:p>
        </p:txBody>
      </p:sp>
      <p:sp>
        <p:nvSpPr>
          <p:cNvPr id="35" name="Tijdelijke aanduiding voor inhoud 2">
            <a:extLst>
              <a:ext uri="{FF2B5EF4-FFF2-40B4-BE49-F238E27FC236}">
                <a16:creationId xmlns:a16="http://schemas.microsoft.com/office/drawing/2014/main" id="{CE198983-2776-9C26-5866-72ECE9592014}"/>
              </a:ext>
            </a:extLst>
          </p:cNvPr>
          <p:cNvSpPr txBox="1">
            <a:spLocks/>
          </p:cNvSpPr>
          <p:nvPr/>
        </p:nvSpPr>
        <p:spPr>
          <a:xfrm>
            <a:off x="685800" y="4794300"/>
            <a:ext cx="4537634" cy="338328"/>
          </a:xfrm>
          <a:prstGeom prst="rect">
            <a:avLst/>
          </a:prstGeom>
          <a:solidFill>
            <a:schemeClr val="accent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Zeg niet: ik heb geen idee van budget</a:t>
            </a:r>
          </a:p>
        </p:txBody>
      </p:sp>
      <p:sp>
        <p:nvSpPr>
          <p:cNvPr id="36" name="Tijdelijke aanduiding voor inhoud 2">
            <a:extLst>
              <a:ext uri="{FF2B5EF4-FFF2-40B4-BE49-F238E27FC236}">
                <a16:creationId xmlns:a16="http://schemas.microsoft.com/office/drawing/2014/main" id="{40525D82-929A-DB77-7E39-675914A048EC}"/>
              </a:ext>
            </a:extLst>
          </p:cNvPr>
          <p:cNvSpPr txBox="1">
            <a:spLocks/>
          </p:cNvSpPr>
          <p:nvPr/>
        </p:nvSpPr>
        <p:spPr>
          <a:xfrm>
            <a:off x="6859493" y="1680226"/>
            <a:ext cx="4944036" cy="33832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Vraag je af of je je werking kan aanpassen.</a:t>
            </a:r>
          </a:p>
        </p:txBody>
      </p:sp>
      <p:sp>
        <p:nvSpPr>
          <p:cNvPr id="37" name="Tijdelijke aanduiding voor inhoud 2">
            <a:extLst>
              <a:ext uri="{FF2B5EF4-FFF2-40B4-BE49-F238E27FC236}">
                <a16:creationId xmlns:a16="http://schemas.microsoft.com/office/drawing/2014/main" id="{69AE2069-DC6F-135B-6185-F4DA8187D9A0}"/>
              </a:ext>
            </a:extLst>
          </p:cNvPr>
          <p:cNvSpPr txBox="1">
            <a:spLocks/>
          </p:cNvSpPr>
          <p:nvPr/>
        </p:nvSpPr>
        <p:spPr>
          <a:xfrm>
            <a:off x="6929500" y="2605550"/>
            <a:ext cx="4874029" cy="65168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Hoe kunnen we voldoen aan zoveel mogelijk van de voorwaarden ?</a:t>
            </a:r>
          </a:p>
        </p:txBody>
      </p:sp>
      <p:sp>
        <p:nvSpPr>
          <p:cNvPr id="38" name="Tijdelijke aanduiding voor inhoud 2">
            <a:extLst>
              <a:ext uri="{FF2B5EF4-FFF2-40B4-BE49-F238E27FC236}">
                <a16:creationId xmlns:a16="http://schemas.microsoft.com/office/drawing/2014/main" id="{925D4FA6-A29C-C185-E465-2ED9F7C1DA3D}"/>
              </a:ext>
            </a:extLst>
          </p:cNvPr>
          <p:cNvSpPr txBox="1">
            <a:spLocks/>
          </p:cNvSpPr>
          <p:nvPr/>
        </p:nvSpPr>
        <p:spPr>
          <a:xfrm>
            <a:off x="6929499" y="3858384"/>
            <a:ext cx="4874028" cy="65168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Samenwerking met anderen zorgt voor meer geloofwaardigheid.</a:t>
            </a:r>
          </a:p>
        </p:txBody>
      </p:sp>
      <p:sp>
        <p:nvSpPr>
          <p:cNvPr id="39" name="Tijdelijke aanduiding voor inhoud 2">
            <a:extLst>
              <a:ext uri="{FF2B5EF4-FFF2-40B4-BE49-F238E27FC236}">
                <a16:creationId xmlns:a16="http://schemas.microsoft.com/office/drawing/2014/main" id="{AA4525E4-407F-892C-E5F8-3823AF4323AF}"/>
              </a:ext>
            </a:extLst>
          </p:cNvPr>
          <p:cNvSpPr txBox="1">
            <a:spLocks/>
          </p:cNvSpPr>
          <p:nvPr/>
        </p:nvSpPr>
        <p:spPr>
          <a:xfrm>
            <a:off x="6929498" y="4794300"/>
            <a:ext cx="4874027" cy="65168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Maak realistische assumpties van inkomsten en uitgaven.</a:t>
            </a:r>
          </a:p>
        </p:txBody>
      </p:sp>
      <p:sp>
        <p:nvSpPr>
          <p:cNvPr id="40" name="Tijdelijke aanduiding voor inhoud 2">
            <a:extLst>
              <a:ext uri="{FF2B5EF4-FFF2-40B4-BE49-F238E27FC236}">
                <a16:creationId xmlns:a16="http://schemas.microsoft.com/office/drawing/2014/main" id="{DB4B83EB-0A7F-7389-154C-A6688846040A}"/>
              </a:ext>
            </a:extLst>
          </p:cNvPr>
          <p:cNvSpPr txBox="1">
            <a:spLocks/>
          </p:cNvSpPr>
          <p:nvPr/>
        </p:nvSpPr>
        <p:spPr>
          <a:xfrm>
            <a:off x="685798" y="5686575"/>
            <a:ext cx="4537634" cy="651685"/>
          </a:xfrm>
          <a:prstGeom prst="rect">
            <a:avLst/>
          </a:prstGeom>
          <a:solidFill>
            <a:schemeClr val="accent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Schrijf je dossier niet vanuit het standpunt van je vereniging !</a:t>
            </a:r>
          </a:p>
        </p:txBody>
      </p:sp>
      <p:sp>
        <p:nvSpPr>
          <p:cNvPr id="41" name="Tijdelijke aanduiding voor inhoud 2">
            <a:extLst>
              <a:ext uri="{FF2B5EF4-FFF2-40B4-BE49-F238E27FC236}">
                <a16:creationId xmlns:a16="http://schemas.microsoft.com/office/drawing/2014/main" id="{2B84290B-39A5-526A-BCA8-42BA31AB70D1}"/>
              </a:ext>
            </a:extLst>
          </p:cNvPr>
          <p:cNvSpPr txBox="1">
            <a:spLocks/>
          </p:cNvSpPr>
          <p:nvPr/>
        </p:nvSpPr>
        <p:spPr>
          <a:xfrm>
            <a:off x="6929498" y="5686576"/>
            <a:ext cx="4944035" cy="65168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latin typeface="Abadi" panose="020B0604020104020204" pitchFamily="34" charset="0"/>
              </a:rPr>
              <a:t>Verplaats je in het hoofd van diegene die de projectoproep doet. Wat wil men horen?</a:t>
            </a:r>
          </a:p>
        </p:txBody>
      </p:sp>
      <p:sp>
        <p:nvSpPr>
          <p:cNvPr id="3" name="Tijdelijke aanduiding voor inhoud 2">
            <a:extLst>
              <a:ext uri="{FF2B5EF4-FFF2-40B4-BE49-F238E27FC236}">
                <a16:creationId xmlns:a16="http://schemas.microsoft.com/office/drawing/2014/main" id="{30338E20-67D2-A596-0832-EE01618FDB89}"/>
              </a:ext>
            </a:extLst>
          </p:cNvPr>
          <p:cNvSpPr txBox="1">
            <a:spLocks/>
          </p:cNvSpPr>
          <p:nvPr/>
        </p:nvSpPr>
        <p:spPr>
          <a:xfrm>
            <a:off x="6188634" y="347014"/>
            <a:ext cx="4944035" cy="651684"/>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accent2">
                    <a:lumMod val="50000"/>
                  </a:schemeClr>
                </a:solidFill>
                <a:latin typeface="Abadi" panose="020B0604020104020204" pitchFamily="34" charset="0"/>
              </a:rPr>
              <a:t>Wees eerlijk: schrijf geen dingen die je niet kan waarmaken !</a:t>
            </a:r>
          </a:p>
        </p:txBody>
      </p:sp>
    </p:spTree>
    <p:extLst>
      <p:ext uri="{BB962C8B-B14F-4D97-AF65-F5344CB8AC3E}">
        <p14:creationId xmlns:p14="http://schemas.microsoft.com/office/powerpoint/2010/main" val="30701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350 vrijwilligers per dag van M-Crew zijn de échte helden van Maanrock  (Mechelen) | Het Nieuwsblad Mobile">
            <a:extLst>
              <a:ext uri="{FF2B5EF4-FFF2-40B4-BE49-F238E27FC236}">
                <a16:creationId xmlns:a16="http://schemas.microsoft.com/office/drawing/2014/main" id="{E311CEC0-C3D7-ED44-9593-858D4B671B13}"/>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787" b="7800"/>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708C79-A4AC-4B5D-92DF-600737E4D11A}"/>
              </a:ext>
            </a:extLst>
          </p:cNvPr>
          <p:cNvSpPr>
            <a:spLocks noGrp="1"/>
          </p:cNvSpPr>
          <p:nvPr>
            <p:ph type="title"/>
          </p:nvPr>
        </p:nvSpPr>
        <p:spPr>
          <a:xfrm>
            <a:off x="1411357" y="13413"/>
            <a:ext cx="10094843" cy="1325563"/>
          </a:xfrm>
        </p:spPr>
        <p:txBody>
          <a:bodyPr rtlCol="0">
            <a:normAutofit/>
          </a:bodyPr>
          <a:lstStyle/>
          <a:p>
            <a:pPr rtl="0"/>
            <a:r>
              <a:rPr lang="nl-NL" sz="4000" dirty="0">
                <a:solidFill>
                  <a:schemeClr val="bg1"/>
                </a:solidFill>
                <a:effectLst>
                  <a:outerShdw blurRad="38100" dist="38100" dir="2700000" algn="tl">
                    <a:srgbClr val="000000">
                      <a:alpha val="43137"/>
                    </a:srgbClr>
                  </a:outerShdw>
                </a:effectLst>
                <a:latin typeface="Abadi" panose="020B0604020104020204" pitchFamily="34" charset="0"/>
              </a:rPr>
              <a:t>Hoe extra inkomsten genereren?</a:t>
            </a:r>
          </a:p>
        </p:txBody>
      </p:sp>
      <p:sp>
        <p:nvSpPr>
          <p:cNvPr id="3" name="Tijdelijke aanduiding voor inhoud 2">
            <a:extLst>
              <a:ext uri="{FF2B5EF4-FFF2-40B4-BE49-F238E27FC236}">
                <a16:creationId xmlns:a16="http://schemas.microsoft.com/office/drawing/2014/main" id="{7D779DE4-CAEA-4617-897E-FEC9A2AC2D6A}"/>
              </a:ext>
            </a:extLst>
          </p:cNvPr>
          <p:cNvSpPr>
            <a:spLocks noGrp="1"/>
          </p:cNvSpPr>
          <p:nvPr>
            <p:ph type="body" idx="1"/>
          </p:nvPr>
        </p:nvSpPr>
        <p:spPr>
          <a:xfrm>
            <a:off x="1508692" y="1469313"/>
            <a:ext cx="4114800" cy="457200"/>
          </a:xfrm>
        </p:spPr>
        <p:txBody>
          <a:bodyPr vert="horz" lIns="91440" tIns="45720" rIns="91440" bIns="45720" rtlCol="0" anchor="b">
            <a:normAutofit/>
          </a:bodyPr>
          <a:lstStyle/>
          <a:p>
            <a:pPr rtl="0"/>
            <a:r>
              <a:rPr lang="nl-NL" dirty="0">
                <a:solidFill>
                  <a:schemeClr val="bg1"/>
                </a:solidFill>
                <a:latin typeface="Abadi" panose="020B0604020104020204" pitchFamily="34" charset="0"/>
              </a:rPr>
              <a:t>Vrijwilligerswerk</a:t>
            </a:r>
          </a:p>
        </p:txBody>
      </p:sp>
      <p:sp>
        <p:nvSpPr>
          <p:cNvPr id="10" name="Tijdelijke aanduiding voor tekst 9">
            <a:extLst>
              <a:ext uri="{FF2B5EF4-FFF2-40B4-BE49-F238E27FC236}">
                <a16:creationId xmlns:a16="http://schemas.microsoft.com/office/drawing/2014/main" id="{B6091E26-6697-4FFA-91DC-FF5001DDE6A0}"/>
              </a:ext>
            </a:extLst>
          </p:cNvPr>
          <p:cNvSpPr>
            <a:spLocks noGrp="1"/>
          </p:cNvSpPr>
          <p:nvPr>
            <p:ph type="body" sz="quarter" idx="3"/>
          </p:nvPr>
        </p:nvSpPr>
        <p:spPr>
          <a:xfrm>
            <a:off x="6553200" y="1469313"/>
            <a:ext cx="4114800" cy="502659"/>
          </a:xfrm>
        </p:spPr>
        <p:txBody>
          <a:bodyPr rtlCol="0" anchor="b">
            <a:normAutofit/>
          </a:bodyPr>
          <a:lstStyle/>
          <a:p>
            <a:pPr rtl="0"/>
            <a:r>
              <a:rPr lang="nl-NL" dirty="0">
                <a:solidFill>
                  <a:schemeClr val="bg1"/>
                </a:solidFill>
                <a:latin typeface="Abadi" panose="020B0604020104020204" pitchFamily="34" charset="0"/>
              </a:rPr>
              <a:t>Dienstenverhuur</a:t>
            </a:r>
          </a:p>
        </p:txBody>
      </p:sp>
      <p:sp>
        <p:nvSpPr>
          <p:cNvPr id="46" name="Tijdelijke aanduiding voor dianumm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18</a:t>
            </a:fld>
            <a:endParaRPr lang="nl-NL"/>
          </a:p>
        </p:txBody>
      </p:sp>
      <p:sp>
        <p:nvSpPr>
          <p:cNvPr id="7" name="Tijdelijke aanduiding voor tekst 6">
            <a:extLst>
              <a:ext uri="{FF2B5EF4-FFF2-40B4-BE49-F238E27FC236}">
                <a16:creationId xmlns:a16="http://schemas.microsoft.com/office/drawing/2014/main" id="{9B4BF239-6EA4-F360-9C7C-E5875A234A40}"/>
              </a:ext>
            </a:extLst>
          </p:cNvPr>
          <p:cNvSpPr>
            <a:spLocks noGrp="1"/>
          </p:cNvSpPr>
          <p:nvPr>
            <p:ph type="body" sz="quarter" idx="14"/>
          </p:nvPr>
        </p:nvSpPr>
        <p:spPr>
          <a:xfrm>
            <a:off x="1508692" y="1871351"/>
            <a:ext cx="4114800" cy="914400"/>
          </a:xfrm>
        </p:spPr>
        <p:txBody>
          <a:bodyPr/>
          <a:lstStyle/>
          <a:p>
            <a:r>
              <a:rPr lang="nl-BE" dirty="0">
                <a:solidFill>
                  <a:schemeClr val="bg1"/>
                </a:solidFill>
              </a:rPr>
              <a:t>Festivals als Kanaalfeesten, Maanrock, </a:t>
            </a:r>
            <a:r>
              <a:rPr lang="nl-BE" dirty="0" err="1">
                <a:solidFill>
                  <a:schemeClr val="bg1"/>
                </a:solidFill>
              </a:rPr>
              <a:t>Tomorrowland</a:t>
            </a:r>
            <a:r>
              <a:rPr lang="nl-BE" dirty="0">
                <a:solidFill>
                  <a:schemeClr val="bg1"/>
                </a:solidFill>
              </a:rPr>
              <a:t>, enz. Vrijwilligersvergoedingen worden aan de vereniging doorgestort.</a:t>
            </a:r>
          </a:p>
        </p:txBody>
      </p:sp>
      <p:sp>
        <p:nvSpPr>
          <p:cNvPr id="9" name="Tijdelijke aanduiding voor tekst 8">
            <a:extLst>
              <a:ext uri="{FF2B5EF4-FFF2-40B4-BE49-F238E27FC236}">
                <a16:creationId xmlns:a16="http://schemas.microsoft.com/office/drawing/2014/main" id="{8EA20FBA-EAFA-AE00-C9C6-1DD4B5485875}"/>
              </a:ext>
            </a:extLst>
          </p:cNvPr>
          <p:cNvSpPr>
            <a:spLocks noGrp="1"/>
          </p:cNvSpPr>
          <p:nvPr>
            <p:ph type="body" sz="quarter" idx="15"/>
          </p:nvPr>
        </p:nvSpPr>
        <p:spPr>
          <a:xfrm>
            <a:off x="6553200" y="1871351"/>
            <a:ext cx="4114800" cy="914400"/>
          </a:xfrm>
        </p:spPr>
        <p:txBody>
          <a:bodyPr/>
          <a:lstStyle/>
          <a:p>
            <a:r>
              <a:rPr lang="nl-BE" dirty="0">
                <a:solidFill>
                  <a:schemeClr val="bg1"/>
                </a:solidFill>
              </a:rPr>
              <a:t>Hulp bij catering en organisatie van (</a:t>
            </a:r>
            <a:r>
              <a:rPr lang="nl-BE" dirty="0" err="1">
                <a:solidFill>
                  <a:schemeClr val="bg1"/>
                </a:solidFill>
              </a:rPr>
              <a:t>bedrijfs</a:t>
            </a:r>
            <a:r>
              <a:rPr lang="nl-BE" dirty="0">
                <a:solidFill>
                  <a:schemeClr val="bg1"/>
                </a:solidFill>
              </a:rPr>
              <a:t>)evenementen</a:t>
            </a:r>
          </a:p>
        </p:txBody>
      </p:sp>
      <p:sp>
        <p:nvSpPr>
          <p:cNvPr id="4" name="Tijdelijke aanduiding voor tekst 14">
            <a:extLst>
              <a:ext uri="{FF2B5EF4-FFF2-40B4-BE49-F238E27FC236}">
                <a16:creationId xmlns:a16="http://schemas.microsoft.com/office/drawing/2014/main" id="{9413C14B-28BF-8D6A-6C23-2DF9FC5CE224}"/>
              </a:ext>
            </a:extLst>
          </p:cNvPr>
          <p:cNvSpPr txBox="1">
            <a:spLocks/>
          </p:cNvSpPr>
          <p:nvPr/>
        </p:nvSpPr>
        <p:spPr>
          <a:xfrm>
            <a:off x="1508692" y="3130869"/>
            <a:ext cx="4114800" cy="38234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bg1"/>
                </a:solidFill>
                <a:latin typeface="Abadi" panose="020B0604020104020204" pitchFamily="34" charset="0"/>
              </a:rPr>
              <a:t>Verhuur materiaal en/of lokalen</a:t>
            </a:r>
          </a:p>
        </p:txBody>
      </p:sp>
      <p:sp>
        <p:nvSpPr>
          <p:cNvPr id="23" name="Tijdelijke aanduiding voor tekst 6">
            <a:extLst>
              <a:ext uri="{FF2B5EF4-FFF2-40B4-BE49-F238E27FC236}">
                <a16:creationId xmlns:a16="http://schemas.microsoft.com/office/drawing/2014/main" id="{071E057E-8A6A-F0BC-4A29-677363F33013}"/>
              </a:ext>
            </a:extLst>
          </p:cNvPr>
          <p:cNvSpPr txBox="1">
            <a:spLocks/>
          </p:cNvSpPr>
          <p:nvPr/>
        </p:nvSpPr>
        <p:spPr>
          <a:xfrm>
            <a:off x="1508691" y="3458202"/>
            <a:ext cx="4231337" cy="914400"/>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bg1"/>
                </a:solidFill>
              </a:rPr>
              <a:t>Heb je een eigen gebouw dat je kan verhuren? Heb je materiaal (tenten, …) dat je wil verhuren?</a:t>
            </a:r>
          </a:p>
        </p:txBody>
      </p:sp>
      <p:pic>
        <p:nvPicPr>
          <p:cNvPr id="24" name="Picture 2" descr="Willebroek lanceert nieuwe huisstijl | RTV">
            <a:extLst>
              <a:ext uri="{FF2B5EF4-FFF2-40B4-BE49-F238E27FC236}">
                <a16:creationId xmlns:a16="http://schemas.microsoft.com/office/drawing/2014/main" id="{CEB67881-6BCF-8DFD-79EE-ADAB4C5F491C}"/>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8838571" y="5491380"/>
            <a:ext cx="2515229" cy="7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7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7" grpId="0" build="p"/>
      <p:bldP spid="9" grpId="0" build="p"/>
      <p:bldP spid="4" grpId="0" build="p"/>
      <p:bldP spid="2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edereen zingt mee met Clouseau, eerste festivaldag van Maanrock afgelopen  | Maanrock 2022 | hln.be">
            <a:extLst>
              <a:ext uri="{FF2B5EF4-FFF2-40B4-BE49-F238E27FC236}">
                <a16:creationId xmlns:a16="http://schemas.microsoft.com/office/drawing/2014/main" id="{C28E02D1-6D1C-721C-D1D7-BE59D5ACEA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6217" b="19147"/>
          <a:stretch/>
        </p:blipFill>
        <p:spPr bwMode="auto">
          <a:xfrm>
            <a:off x="0" y="13413"/>
            <a:ext cx="12192000" cy="683117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708C79-A4AC-4B5D-92DF-600737E4D11A}"/>
              </a:ext>
            </a:extLst>
          </p:cNvPr>
          <p:cNvSpPr>
            <a:spLocks noGrp="1"/>
          </p:cNvSpPr>
          <p:nvPr>
            <p:ph type="title"/>
          </p:nvPr>
        </p:nvSpPr>
        <p:spPr>
          <a:xfrm>
            <a:off x="1411357" y="13413"/>
            <a:ext cx="10094843" cy="1325563"/>
          </a:xfrm>
        </p:spPr>
        <p:txBody>
          <a:bodyPr rtlCol="0">
            <a:normAutofit/>
          </a:bodyPr>
          <a:lstStyle/>
          <a:p>
            <a:pPr rtl="0"/>
            <a:r>
              <a:rPr lang="nl-NL" sz="4000" dirty="0">
                <a:solidFill>
                  <a:schemeClr val="bg1"/>
                </a:solidFill>
                <a:effectLst>
                  <a:outerShdw blurRad="38100" dist="38100" dir="2700000" algn="tl">
                    <a:srgbClr val="000000">
                      <a:alpha val="43137"/>
                    </a:srgbClr>
                  </a:outerShdw>
                </a:effectLst>
                <a:latin typeface="Abadi" panose="020B0604020104020204" pitchFamily="34" charset="0"/>
              </a:rPr>
              <a:t>Hoe extra inkomsten genereren?</a:t>
            </a:r>
          </a:p>
        </p:txBody>
      </p:sp>
      <p:sp>
        <p:nvSpPr>
          <p:cNvPr id="3" name="Tijdelijke aanduiding voor inhoud 2">
            <a:extLst>
              <a:ext uri="{FF2B5EF4-FFF2-40B4-BE49-F238E27FC236}">
                <a16:creationId xmlns:a16="http://schemas.microsoft.com/office/drawing/2014/main" id="{7D779DE4-CAEA-4617-897E-FEC9A2AC2D6A}"/>
              </a:ext>
            </a:extLst>
          </p:cNvPr>
          <p:cNvSpPr>
            <a:spLocks noGrp="1"/>
          </p:cNvSpPr>
          <p:nvPr>
            <p:ph type="body" idx="1"/>
          </p:nvPr>
        </p:nvSpPr>
        <p:spPr>
          <a:xfrm>
            <a:off x="6095998" y="1475501"/>
            <a:ext cx="4114800" cy="457200"/>
          </a:xfrm>
        </p:spPr>
        <p:txBody>
          <a:bodyPr vert="horz" lIns="91440" tIns="45720" rIns="91440" bIns="45720" rtlCol="0" anchor="b">
            <a:normAutofit/>
          </a:bodyPr>
          <a:lstStyle/>
          <a:p>
            <a:pPr rtl="0"/>
            <a:r>
              <a:rPr lang="nl-NL" dirty="0">
                <a:solidFill>
                  <a:schemeClr val="bg1"/>
                </a:solidFill>
                <a:latin typeface="Abadi" panose="020B0604020104020204" pitchFamily="34" charset="0"/>
              </a:rPr>
              <a:t>4 dagen Maanrock -&gt; 1.400 euro</a:t>
            </a:r>
          </a:p>
        </p:txBody>
      </p:sp>
      <p:sp>
        <p:nvSpPr>
          <p:cNvPr id="46" name="Tijdelijke aanduiding voor dianumm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19</a:t>
            </a:fld>
            <a:endParaRPr lang="nl-NL"/>
          </a:p>
        </p:txBody>
      </p:sp>
      <p:sp>
        <p:nvSpPr>
          <p:cNvPr id="15" name="Tijdelijke aanduiding voor inhoud 2">
            <a:extLst>
              <a:ext uri="{FF2B5EF4-FFF2-40B4-BE49-F238E27FC236}">
                <a16:creationId xmlns:a16="http://schemas.microsoft.com/office/drawing/2014/main" id="{B6A528F1-8E4F-6815-A2A6-761201CE2AFF}"/>
              </a:ext>
            </a:extLst>
          </p:cNvPr>
          <p:cNvSpPr txBox="1">
            <a:spLocks/>
          </p:cNvSpPr>
          <p:nvPr/>
        </p:nvSpPr>
        <p:spPr>
          <a:xfrm>
            <a:off x="6095998" y="2108602"/>
            <a:ext cx="4114800" cy="4572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bg1"/>
                </a:solidFill>
                <a:latin typeface="Abadi" panose="020B0604020104020204" pitchFamily="34" charset="0"/>
              </a:rPr>
              <a:t>1 dag Kanaalfeesten -&gt; 500 euro</a:t>
            </a:r>
          </a:p>
        </p:txBody>
      </p:sp>
      <p:sp>
        <p:nvSpPr>
          <p:cNvPr id="16" name="Tijdelijke aanduiding voor inhoud 2">
            <a:extLst>
              <a:ext uri="{FF2B5EF4-FFF2-40B4-BE49-F238E27FC236}">
                <a16:creationId xmlns:a16="http://schemas.microsoft.com/office/drawing/2014/main" id="{410A8C0D-1EC2-2B7E-DF4D-EDED6AC16F5D}"/>
              </a:ext>
            </a:extLst>
          </p:cNvPr>
          <p:cNvSpPr txBox="1">
            <a:spLocks/>
          </p:cNvSpPr>
          <p:nvPr/>
        </p:nvSpPr>
        <p:spPr>
          <a:xfrm>
            <a:off x="6095998" y="3374804"/>
            <a:ext cx="4129741" cy="72844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bg1"/>
                </a:solidFill>
                <a:latin typeface="Abadi" panose="020B0604020104020204" pitchFamily="34" charset="0"/>
              </a:rPr>
              <a:t>Hulp op bedrijfsevenement: 10 euro per persoon per uur</a:t>
            </a:r>
          </a:p>
        </p:txBody>
      </p:sp>
      <p:sp>
        <p:nvSpPr>
          <p:cNvPr id="19" name="Tijdelijke aanduiding voor inhoud 2">
            <a:extLst>
              <a:ext uri="{FF2B5EF4-FFF2-40B4-BE49-F238E27FC236}">
                <a16:creationId xmlns:a16="http://schemas.microsoft.com/office/drawing/2014/main" id="{D9030D72-B95A-8B42-E3D4-0F1090A5E7F5}"/>
              </a:ext>
            </a:extLst>
          </p:cNvPr>
          <p:cNvSpPr txBox="1">
            <a:spLocks/>
          </p:cNvSpPr>
          <p:nvPr/>
        </p:nvSpPr>
        <p:spPr>
          <a:xfrm>
            <a:off x="6095998" y="4279149"/>
            <a:ext cx="5410200" cy="46946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bg1"/>
                </a:solidFill>
                <a:latin typeface="Abadi" panose="020B0604020104020204" pitchFamily="34" charset="0"/>
              </a:rPr>
              <a:t>Verhuur partytent (als rokerstent) -&gt; 150 euro</a:t>
            </a:r>
          </a:p>
        </p:txBody>
      </p:sp>
      <p:sp>
        <p:nvSpPr>
          <p:cNvPr id="4" name="Tijdelijke aanduiding voor inhoud 2">
            <a:extLst>
              <a:ext uri="{FF2B5EF4-FFF2-40B4-BE49-F238E27FC236}">
                <a16:creationId xmlns:a16="http://schemas.microsoft.com/office/drawing/2014/main" id="{0D832618-ED70-6C9A-22FC-CD4851D3CFE2}"/>
              </a:ext>
            </a:extLst>
          </p:cNvPr>
          <p:cNvSpPr txBox="1">
            <a:spLocks/>
          </p:cNvSpPr>
          <p:nvPr/>
        </p:nvSpPr>
        <p:spPr>
          <a:xfrm>
            <a:off x="6095998" y="2741703"/>
            <a:ext cx="4876801" cy="4572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bg1"/>
                </a:solidFill>
                <a:latin typeface="Abadi" panose="020B0604020104020204" pitchFamily="34" charset="0"/>
              </a:rPr>
              <a:t>1 dag winter wonderbar -&gt; 2000 euro</a:t>
            </a:r>
          </a:p>
        </p:txBody>
      </p:sp>
    </p:spTree>
    <p:extLst>
      <p:ext uri="{BB962C8B-B14F-4D97-AF65-F5344CB8AC3E}">
        <p14:creationId xmlns:p14="http://schemas.microsoft.com/office/powerpoint/2010/main" val="26780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P spid="16" grpId="0" build="p"/>
      <p:bldP spid="19" grpId="0"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9F29B-F233-48AF-8261-F33A4E079E3E}"/>
              </a:ext>
            </a:extLst>
          </p:cNvPr>
          <p:cNvSpPr>
            <a:spLocks noGrp="1"/>
          </p:cNvSpPr>
          <p:nvPr>
            <p:ph type="title"/>
          </p:nvPr>
        </p:nvSpPr>
        <p:spPr>
          <a:xfrm>
            <a:off x="3581400" y="365125"/>
            <a:ext cx="7287768" cy="1325563"/>
          </a:xfrm>
        </p:spPr>
        <p:txBody>
          <a:bodyPr rtlCol="0"/>
          <a:lstStyle/>
          <a:p>
            <a:pPr rtl="0"/>
            <a:r>
              <a:rPr lang="nl-NL" sz="4000" dirty="0">
                <a:solidFill>
                  <a:schemeClr val="tx1"/>
                </a:solidFill>
                <a:latin typeface="Abadi" panose="020B0604020104020204" pitchFamily="34" charset="0"/>
              </a:rPr>
              <a:t>Over mij</a:t>
            </a:r>
          </a:p>
        </p:txBody>
      </p:sp>
      <p:sp>
        <p:nvSpPr>
          <p:cNvPr id="3" name="Subtitel 2">
            <a:extLst>
              <a:ext uri="{FF2B5EF4-FFF2-40B4-BE49-F238E27FC236}">
                <a16:creationId xmlns:a16="http://schemas.microsoft.com/office/drawing/2014/main" id="{35E3EA69-4E0E-41BD-8095-A124225A2647}"/>
              </a:ext>
            </a:extLst>
          </p:cNvPr>
          <p:cNvSpPr>
            <a:spLocks noGrp="1"/>
          </p:cNvSpPr>
          <p:nvPr>
            <p:ph type="body" sz="quarter" idx="14"/>
          </p:nvPr>
        </p:nvSpPr>
        <p:spPr>
          <a:xfrm>
            <a:off x="3581400" y="4587076"/>
            <a:ext cx="7287768" cy="1769274"/>
          </a:xfrm>
        </p:spPr>
        <p:txBody>
          <a:bodyPr rtlCol="0">
            <a:normAutofit fontScale="92500" lnSpcReduction="10000"/>
          </a:bodyPr>
          <a:lstStyle/>
          <a:p>
            <a:pPr rtl="0"/>
            <a:r>
              <a:rPr lang="nl-NL" dirty="0"/>
              <a:t>Voorzitter en trainer bij TRT Hazewinkel  |  Ondervoorzitter Vlaamse Roeiliga  |  Freelance journalist voor Gazet van Antwerpen en VRT Radio2  |  Docent @ Thomas More Mechelen  |  Zaakvoerder </a:t>
            </a:r>
            <a:r>
              <a:rPr lang="nl-NL" dirty="0" err="1"/>
              <a:t>Med</a:t>
            </a:r>
            <a:r>
              <a:rPr lang="nl-NL" dirty="0"/>
              <a:t> &amp; More  |  Voorzitter jury Delhaizefonds van de Koning Boudewijnstichting  |  Oprichter en gewezen voorzitter BC Heffen Dorp  |  Gewezen bestuurslid en muzikant bij </a:t>
            </a:r>
            <a:r>
              <a:rPr lang="nl-NL" dirty="0" err="1"/>
              <a:t>Malvine</a:t>
            </a:r>
            <a:r>
              <a:rPr lang="nl-NL" dirty="0"/>
              <a:t> Band  |  Maanrock Mechelen  |  Rust Roest Leest </a:t>
            </a:r>
          </a:p>
        </p:txBody>
      </p:sp>
      <p:sp>
        <p:nvSpPr>
          <p:cNvPr id="4" name="Tijdelijke aanduiding voor dianumm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nl-NL" smtClean="0"/>
              <a:pPr/>
              <a:t>2</a:t>
            </a:fld>
            <a:endParaRPr lang="nl-NL"/>
          </a:p>
        </p:txBody>
      </p:sp>
      <p:pic>
        <p:nvPicPr>
          <p:cNvPr id="7" name="Afbeelding 6" descr="Afbeelding met water, buitenshuis, meer, rivier&#10;&#10;Automatisch gegenereerde beschrijving">
            <a:extLst>
              <a:ext uri="{FF2B5EF4-FFF2-40B4-BE49-F238E27FC236}">
                <a16:creationId xmlns:a16="http://schemas.microsoft.com/office/drawing/2014/main" id="{016841BA-9566-6B64-1BDD-819B5612DA6A}"/>
              </a:ext>
            </a:extLst>
          </p:cNvPr>
          <p:cNvPicPr>
            <a:picLocks noChangeAspect="1"/>
          </p:cNvPicPr>
          <p:nvPr/>
        </p:nvPicPr>
        <p:blipFill>
          <a:blip r:embed="rId3"/>
          <a:stretch>
            <a:fillRect/>
          </a:stretch>
        </p:blipFill>
        <p:spPr>
          <a:xfrm>
            <a:off x="1725168" y="1523574"/>
            <a:ext cx="9144000" cy="2794000"/>
          </a:xfrm>
          <a:prstGeom prst="rect">
            <a:avLst/>
          </a:prstGeom>
          <a:ln>
            <a:noFill/>
          </a:ln>
          <a:effectLst>
            <a:softEdge rad="112500"/>
          </a:effectLst>
        </p:spPr>
      </p:pic>
      <p:pic>
        <p:nvPicPr>
          <p:cNvPr id="2050" name="Picture 2" descr="Willebroek lanceert nieuwe huisstijl | RTV">
            <a:extLst>
              <a:ext uri="{FF2B5EF4-FFF2-40B4-BE49-F238E27FC236}">
                <a16:creationId xmlns:a16="http://schemas.microsoft.com/office/drawing/2014/main" id="{7533D6A5-217B-31D7-5299-D5E112DA8292}"/>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271670"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39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illebroek lanceert nieuwe huisstijl | RTV">
            <a:extLst>
              <a:ext uri="{FF2B5EF4-FFF2-40B4-BE49-F238E27FC236}">
                <a16:creationId xmlns:a16="http://schemas.microsoft.com/office/drawing/2014/main" id="{FD93CE56-592B-5BA8-AF51-E286DBF0EDA4}"/>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7560DE2B-68E9-EA1F-D67F-A11B0C16BA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529" b="14163"/>
          <a:stretch/>
        </p:blipFill>
        <p:spPr bwMode="auto">
          <a:xfrm>
            <a:off x="3806536" y="151970"/>
            <a:ext cx="3435928" cy="6554059"/>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DB355037-EEB8-4C56-0FBF-AFD2845208CD}"/>
              </a:ext>
            </a:extLst>
          </p:cNvPr>
          <p:cNvSpPr txBox="1">
            <a:spLocks/>
          </p:cNvSpPr>
          <p:nvPr/>
        </p:nvSpPr>
        <p:spPr>
          <a:xfrm>
            <a:off x="35354" y="0"/>
            <a:ext cx="3022292" cy="48104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pPr algn="ctr"/>
            <a:r>
              <a:rPr lang="nl-NL" sz="4000" dirty="0">
                <a:solidFill>
                  <a:schemeClr val="tx1"/>
                </a:solidFill>
                <a:latin typeface="Abadi" panose="020B0604020104020204" pitchFamily="34" charset="0"/>
              </a:rPr>
              <a:t>Het gaat niet alleen over wat je zegt, maar hoe je het zegt.</a:t>
            </a:r>
          </a:p>
        </p:txBody>
      </p:sp>
      <p:pic>
        <p:nvPicPr>
          <p:cNvPr id="7" name="Picture 2">
            <a:extLst>
              <a:ext uri="{FF2B5EF4-FFF2-40B4-BE49-F238E27FC236}">
                <a16:creationId xmlns:a16="http://schemas.microsoft.com/office/drawing/2014/main" id="{8B38A0A9-2771-4424-BB6F-ADCDBBE47B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35" b="14163"/>
          <a:stretch/>
        </p:blipFill>
        <p:spPr bwMode="auto">
          <a:xfrm>
            <a:off x="7626926" y="151970"/>
            <a:ext cx="4083627" cy="655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4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E1DB057-7401-0C5C-D851-1DDD1A9B3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73" y="1"/>
            <a:ext cx="130925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illebroek lanceert nieuwe huisstijl | RTV">
            <a:extLst>
              <a:ext uri="{FF2B5EF4-FFF2-40B4-BE49-F238E27FC236}">
                <a16:creationId xmlns:a16="http://schemas.microsoft.com/office/drawing/2014/main" id="{FD93CE56-592B-5BA8-AF51-E286DBF0EDA4}"/>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DB355037-EEB8-4C56-0FBF-AFD2845208CD}"/>
              </a:ext>
            </a:extLst>
          </p:cNvPr>
          <p:cNvSpPr txBox="1">
            <a:spLocks/>
          </p:cNvSpPr>
          <p:nvPr/>
        </p:nvSpPr>
        <p:spPr>
          <a:xfrm>
            <a:off x="8517799" y="2047504"/>
            <a:ext cx="3674201" cy="4810496"/>
          </a:xfrm>
          <a:prstGeom prst="rect">
            <a:avLst/>
          </a:prstGeom>
          <a:solidFill>
            <a:srgbClr val="007966">
              <a:alpha val="6902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pPr algn="ctr"/>
            <a:r>
              <a:rPr lang="nl-NL" sz="4000" b="1" dirty="0">
                <a:solidFill>
                  <a:schemeClr val="bg1"/>
                </a:solidFill>
                <a:effectLst>
                  <a:outerShdw blurRad="38100" dist="38100" dir="2700000" algn="tl">
                    <a:srgbClr val="000000">
                      <a:alpha val="43137"/>
                    </a:srgbClr>
                  </a:outerShdw>
                </a:effectLst>
                <a:latin typeface="Abadi" panose="020B0604020104020204" pitchFamily="34" charset="0"/>
              </a:rPr>
              <a:t>SPONSORING</a:t>
            </a:r>
          </a:p>
          <a:p>
            <a:pPr algn="ctr"/>
            <a:endParaRPr lang="nl-NL" sz="4000" b="1" dirty="0">
              <a:solidFill>
                <a:schemeClr val="bg1"/>
              </a:solidFill>
              <a:effectLst>
                <a:outerShdw blurRad="38100" dist="38100" dir="2700000" algn="tl">
                  <a:srgbClr val="000000">
                    <a:alpha val="43137"/>
                  </a:srgbClr>
                </a:outerShdw>
              </a:effectLst>
              <a:latin typeface="Abadi" panose="020B0604020104020204" pitchFamily="34" charset="0"/>
            </a:endParaRPr>
          </a:p>
          <a:p>
            <a:pPr algn="ctr"/>
            <a:r>
              <a:rPr lang="nl-NL" sz="4000" b="1" dirty="0">
                <a:solidFill>
                  <a:schemeClr val="bg1"/>
                </a:solidFill>
                <a:effectLst>
                  <a:outerShdw blurRad="38100" dist="38100" dir="2700000" algn="tl">
                    <a:srgbClr val="000000">
                      <a:alpha val="43137"/>
                    </a:srgbClr>
                  </a:outerShdw>
                </a:effectLst>
                <a:latin typeface="Abadi" panose="020B0604020104020204" pitchFamily="34" charset="0"/>
              </a:rPr>
              <a:t>Eén methode om altijd prijs </a:t>
            </a:r>
            <a:br>
              <a:rPr lang="nl-NL" sz="4000" b="1" dirty="0">
                <a:solidFill>
                  <a:schemeClr val="bg1"/>
                </a:solidFill>
                <a:effectLst>
                  <a:outerShdw blurRad="38100" dist="38100" dir="2700000" algn="tl">
                    <a:srgbClr val="000000">
                      <a:alpha val="43137"/>
                    </a:srgbClr>
                  </a:outerShdw>
                </a:effectLst>
                <a:latin typeface="Abadi" panose="020B0604020104020204" pitchFamily="34" charset="0"/>
              </a:rPr>
            </a:br>
            <a:r>
              <a:rPr lang="nl-NL" sz="4000" b="1" dirty="0">
                <a:solidFill>
                  <a:schemeClr val="bg1"/>
                </a:solidFill>
                <a:effectLst>
                  <a:outerShdw blurRad="38100" dist="38100" dir="2700000" algn="tl">
                    <a:srgbClr val="000000">
                      <a:alpha val="43137"/>
                    </a:srgbClr>
                  </a:outerShdw>
                </a:effectLst>
                <a:latin typeface="Abadi" panose="020B0604020104020204" pitchFamily="34" charset="0"/>
              </a:rPr>
              <a:t>te hebben …</a:t>
            </a:r>
          </a:p>
        </p:txBody>
      </p:sp>
      <p:sp>
        <p:nvSpPr>
          <p:cNvPr id="2" name="Tekstvak 1">
            <a:extLst>
              <a:ext uri="{FF2B5EF4-FFF2-40B4-BE49-F238E27FC236}">
                <a16:creationId xmlns:a16="http://schemas.microsoft.com/office/drawing/2014/main" id="{8A5EAC59-4B96-92CD-2BD5-64752D36ED63}"/>
              </a:ext>
            </a:extLst>
          </p:cNvPr>
          <p:cNvSpPr txBox="1"/>
          <p:nvPr/>
        </p:nvSpPr>
        <p:spPr>
          <a:xfrm rot="20744207">
            <a:off x="1664449" y="980781"/>
            <a:ext cx="6993081" cy="3770263"/>
          </a:xfrm>
          <a:prstGeom prst="rect">
            <a:avLst/>
          </a:prstGeom>
          <a:noFill/>
        </p:spPr>
        <p:txBody>
          <a:bodyPr wrap="square" rtlCol="0">
            <a:spAutoFit/>
          </a:bodyPr>
          <a:lstStyle/>
          <a:p>
            <a:r>
              <a:rPr lang="nl-BE" sz="23900" b="1" dirty="0">
                <a:solidFill>
                  <a:schemeClr val="bg1"/>
                </a:solidFill>
                <a:effectLst>
                  <a:outerShdw blurRad="38100" dist="38100" dir="2700000" algn="tl">
                    <a:srgbClr val="000000">
                      <a:alpha val="43137"/>
                    </a:srgbClr>
                  </a:outerShdw>
                </a:effectLst>
                <a:latin typeface="Aharoni" panose="020F0502020204030204" pitchFamily="2" charset="-79"/>
                <a:cs typeface="Aharoni" panose="020F0502020204030204" pitchFamily="2" charset="-79"/>
              </a:rPr>
              <a:t>F </a:t>
            </a:r>
            <a:r>
              <a:rPr lang="nl-BE" sz="23900" b="1" dirty="0" err="1">
                <a:solidFill>
                  <a:schemeClr val="bg1"/>
                </a:solidFill>
                <a:effectLst>
                  <a:outerShdw blurRad="38100" dist="38100" dir="2700000" algn="tl">
                    <a:srgbClr val="000000">
                      <a:alpha val="43137"/>
                    </a:srgbClr>
                  </a:outerShdw>
                </a:effectLst>
                <a:latin typeface="Aharoni" panose="020F0502020204030204" pitchFamily="2" charset="-79"/>
                <a:cs typeface="Aharoni" panose="020F0502020204030204" pitchFamily="2" charset="-79"/>
              </a:rPr>
              <a:t>F</a:t>
            </a:r>
            <a:r>
              <a:rPr lang="nl-BE" sz="23900" b="1" dirty="0">
                <a:solidFill>
                  <a:schemeClr val="bg1"/>
                </a:solidFill>
                <a:effectLst>
                  <a:outerShdw blurRad="38100" dist="38100" dir="2700000" algn="tl">
                    <a:srgbClr val="000000">
                      <a:alpha val="43137"/>
                    </a:srgbClr>
                  </a:outerShdw>
                </a:effectLst>
                <a:latin typeface="Aharoni" panose="020F0502020204030204" pitchFamily="2" charset="-79"/>
                <a:cs typeface="Aharoni" panose="020F0502020204030204" pitchFamily="2" charset="-79"/>
              </a:rPr>
              <a:t> </a:t>
            </a:r>
            <a:r>
              <a:rPr lang="nl-BE" sz="23900" b="1" dirty="0" err="1">
                <a:solidFill>
                  <a:schemeClr val="bg1"/>
                </a:solidFill>
                <a:effectLst>
                  <a:outerShdw blurRad="38100" dist="38100" dir="2700000" algn="tl">
                    <a:srgbClr val="000000">
                      <a:alpha val="43137"/>
                    </a:srgbClr>
                  </a:outerShdw>
                </a:effectLst>
                <a:latin typeface="Aharoni" panose="020F0502020204030204" pitchFamily="2" charset="-79"/>
                <a:cs typeface="Aharoni" panose="020F0502020204030204" pitchFamily="2" charset="-79"/>
              </a:rPr>
              <a:t>F</a:t>
            </a:r>
            <a:endParaRPr lang="nl-BE" sz="23900" b="1" dirty="0">
              <a:solidFill>
                <a:schemeClr val="bg1"/>
              </a:solidFill>
              <a:effectLst>
                <a:outerShdw blurRad="38100" dist="38100" dir="2700000" algn="tl">
                  <a:srgbClr val="000000">
                    <a:alpha val="43137"/>
                  </a:srgbClr>
                </a:outerShdw>
              </a:effectLst>
              <a:latin typeface="Aharoni" panose="020F0502020204030204" pitchFamily="2" charset="-79"/>
              <a:cs typeface="Aharoni" panose="020F0502020204030204" pitchFamily="2" charset="-79"/>
            </a:endParaRPr>
          </a:p>
        </p:txBody>
      </p:sp>
      <p:sp>
        <p:nvSpPr>
          <p:cNvPr id="3" name="Tekstvak 2">
            <a:extLst>
              <a:ext uri="{FF2B5EF4-FFF2-40B4-BE49-F238E27FC236}">
                <a16:creationId xmlns:a16="http://schemas.microsoft.com/office/drawing/2014/main" id="{7F8C0C69-97A2-A4C0-A2A4-BC9EF9E36DA0}"/>
              </a:ext>
            </a:extLst>
          </p:cNvPr>
          <p:cNvSpPr txBox="1"/>
          <p:nvPr/>
        </p:nvSpPr>
        <p:spPr>
          <a:xfrm rot="4525047">
            <a:off x="1422587" y="3291053"/>
            <a:ext cx="1701694" cy="584775"/>
          </a:xfrm>
          <a:prstGeom prst="rect">
            <a:avLst/>
          </a:prstGeom>
          <a:noFill/>
        </p:spPr>
        <p:txBody>
          <a:bodyPr wrap="square" rtlCol="0">
            <a:spAutoFit/>
          </a:bodyPr>
          <a:lstStyle/>
          <a:p>
            <a:pPr algn="ctr"/>
            <a:r>
              <a:rPr lang="nl-BE" sz="3200" dirty="0"/>
              <a:t>FRIENDS</a:t>
            </a:r>
          </a:p>
        </p:txBody>
      </p:sp>
      <p:sp>
        <p:nvSpPr>
          <p:cNvPr id="4" name="Tekstvak 3">
            <a:extLst>
              <a:ext uri="{FF2B5EF4-FFF2-40B4-BE49-F238E27FC236}">
                <a16:creationId xmlns:a16="http://schemas.microsoft.com/office/drawing/2014/main" id="{F44CAE73-3AF0-0A6C-FB7F-7C363CBAA734}"/>
              </a:ext>
            </a:extLst>
          </p:cNvPr>
          <p:cNvSpPr txBox="1"/>
          <p:nvPr/>
        </p:nvSpPr>
        <p:spPr>
          <a:xfrm rot="4525047">
            <a:off x="3677831" y="2652170"/>
            <a:ext cx="1701694" cy="584775"/>
          </a:xfrm>
          <a:prstGeom prst="rect">
            <a:avLst/>
          </a:prstGeom>
          <a:noFill/>
        </p:spPr>
        <p:txBody>
          <a:bodyPr wrap="square" rtlCol="0">
            <a:spAutoFit/>
          </a:bodyPr>
          <a:lstStyle/>
          <a:p>
            <a:pPr algn="ctr"/>
            <a:r>
              <a:rPr lang="nl-BE" sz="3200" dirty="0"/>
              <a:t>FOOLS</a:t>
            </a:r>
          </a:p>
        </p:txBody>
      </p:sp>
      <p:sp>
        <p:nvSpPr>
          <p:cNvPr id="5" name="Tekstvak 4">
            <a:extLst>
              <a:ext uri="{FF2B5EF4-FFF2-40B4-BE49-F238E27FC236}">
                <a16:creationId xmlns:a16="http://schemas.microsoft.com/office/drawing/2014/main" id="{445E6F2D-DDAE-1E17-6177-95647E2D22C8}"/>
              </a:ext>
            </a:extLst>
          </p:cNvPr>
          <p:cNvSpPr txBox="1"/>
          <p:nvPr/>
        </p:nvSpPr>
        <p:spPr>
          <a:xfrm rot="4525047">
            <a:off x="5908897" y="2049497"/>
            <a:ext cx="1701694" cy="584775"/>
          </a:xfrm>
          <a:prstGeom prst="rect">
            <a:avLst/>
          </a:prstGeom>
          <a:noFill/>
        </p:spPr>
        <p:txBody>
          <a:bodyPr wrap="square" rtlCol="0">
            <a:spAutoFit/>
          </a:bodyPr>
          <a:lstStyle/>
          <a:p>
            <a:pPr algn="ctr"/>
            <a:r>
              <a:rPr lang="nl-BE" sz="3200" dirty="0"/>
              <a:t>FAMILY</a:t>
            </a:r>
          </a:p>
        </p:txBody>
      </p:sp>
    </p:spTree>
    <p:extLst>
      <p:ext uri="{BB962C8B-B14F-4D97-AF65-F5344CB8AC3E}">
        <p14:creationId xmlns:p14="http://schemas.microsoft.com/office/powerpoint/2010/main" val="14178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E1C88-627C-4655-A4FB-0BB02EDB078A}"/>
              </a:ext>
            </a:extLst>
          </p:cNvPr>
          <p:cNvSpPr>
            <a:spLocks noGrp="1"/>
          </p:cNvSpPr>
          <p:nvPr>
            <p:ph type="title"/>
          </p:nvPr>
        </p:nvSpPr>
        <p:spPr>
          <a:xfrm>
            <a:off x="6301844" y="596241"/>
            <a:ext cx="5005466" cy="1325563"/>
          </a:xfrm>
        </p:spPr>
        <p:txBody>
          <a:bodyPr rtlCol="0">
            <a:normAutofit/>
          </a:bodyPr>
          <a:lstStyle/>
          <a:p>
            <a:pPr rtl="0"/>
            <a:r>
              <a:rPr lang="nl-NL" sz="4000" dirty="0">
                <a:solidFill>
                  <a:schemeClr val="tx1"/>
                </a:solidFill>
                <a:latin typeface="Abadi" panose="020B0604020104020204" pitchFamily="34" charset="0"/>
              </a:rPr>
              <a:t>Sponsoring</a:t>
            </a:r>
          </a:p>
        </p:txBody>
      </p:sp>
      <p:sp>
        <p:nvSpPr>
          <p:cNvPr id="3" name="Tijdelijke aanduiding voor inhoud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4" y="1921804"/>
            <a:ext cx="5157866" cy="3844924"/>
          </a:xfrm>
        </p:spPr>
        <p:txBody>
          <a:bodyPr vert="horz" lIns="91440" tIns="45720" rIns="91440" bIns="45720" rtlCol="0" anchor="t">
            <a:normAutofit/>
          </a:bodyPr>
          <a:lstStyle/>
          <a:p>
            <a:pPr marL="342900" indent="-342900" rtl="0">
              <a:buFontTx/>
              <a:buChar char="-"/>
            </a:pPr>
            <a:r>
              <a:rPr lang="nl-NL" dirty="0">
                <a:latin typeface="Abadi" panose="020B0604020104020204" pitchFamily="34" charset="0"/>
              </a:rPr>
              <a:t>Kleine vijver met weinig vissen en veel</a:t>
            </a:r>
            <a:br>
              <a:rPr lang="nl-NL" dirty="0">
                <a:latin typeface="Abadi" panose="020B0604020104020204" pitchFamily="34" charset="0"/>
              </a:rPr>
            </a:br>
            <a:r>
              <a:rPr lang="nl-NL" dirty="0">
                <a:latin typeface="Abadi" panose="020B0604020104020204" pitchFamily="34" charset="0"/>
              </a:rPr>
              <a:t>vissers</a:t>
            </a:r>
          </a:p>
          <a:p>
            <a:pPr marL="342900" indent="-342900" rtl="0">
              <a:buFontTx/>
              <a:buChar char="-"/>
            </a:pPr>
            <a:r>
              <a:rPr lang="nl-NL" noProof="1">
                <a:latin typeface="Abadi" panose="020B0604020104020204" pitchFamily="34" charset="0"/>
              </a:rPr>
              <a:t>De grote vissen worden gevangen door professionele vissers</a:t>
            </a:r>
          </a:p>
          <a:p>
            <a:pPr marL="342900" indent="-342900" rtl="0">
              <a:buFontTx/>
              <a:buChar char="-"/>
            </a:pPr>
            <a:r>
              <a:rPr lang="nl-NL" noProof="1">
                <a:latin typeface="Abadi" panose="020B0604020104020204" pitchFamily="34" charset="0"/>
              </a:rPr>
              <a:t>Ben je tevreden met enkele kleine visjes of ga je een andere vijver zoeken?</a:t>
            </a:r>
          </a:p>
          <a:p>
            <a:pPr marL="342900" indent="-342900" rtl="0">
              <a:buFontTx/>
              <a:buChar char="-"/>
            </a:pPr>
            <a:r>
              <a:rPr lang="nl-NL" noProof="1">
                <a:latin typeface="Abadi" panose="020B0604020104020204" pitchFamily="34" charset="0"/>
              </a:rPr>
              <a:t>… of probeer je de vissen op een andere manier te vangen?</a:t>
            </a:r>
          </a:p>
          <a:p>
            <a:pPr rtl="0"/>
            <a:endParaRPr lang="nl-NL" noProof="1">
              <a:latin typeface="Abadi" panose="020B0604020104020204" pitchFamily="34" charset="0"/>
            </a:endParaRPr>
          </a:p>
          <a:p>
            <a:pPr rtl="0"/>
            <a:endParaRPr lang="nl-NL" dirty="0"/>
          </a:p>
        </p:txBody>
      </p:sp>
      <p:pic>
        <p:nvPicPr>
          <p:cNvPr id="10" name="Picture 2" descr="Willebroek lanceert nieuwe huisstijl | RTV">
            <a:extLst>
              <a:ext uri="{FF2B5EF4-FFF2-40B4-BE49-F238E27FC236}">
                <a16:creationId xmlns:a16="http://schemas.microsoft.com/office/drawing/2014/main" id="{FD93CE56-592B-5BA8-AF51-E286DBF0EDA4}"/>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Snoek vissen - De Roofvisser">
            <a:extLst>
              <a:ext uri="{FF2B5EF4-FFF2-40B4-BE49-F238E27FC236}">
                <a16:creationId xmlns:a16="http://schemas.microsoft.com/office/drawing/2014/main" id="{EC846C78-3E12-36A0-F4F2-04B0146CF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8722"/>
            <a:ext cx="6091002" cy="45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9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E1C88-627C-4655-A4FB-0BB02EDB078A}"/>
              </a:ext>
            </a:extLst>
          </p:cNvPr>
          <p:cNvSpPr>
            <a:spLocks noGrp="1"/>
          </p:cNvSpPr>
          <p:nvPr>
            <p:ph type="title"/>
          </p:nvPr>
        </p:nvSpPr>
        <p:spPr>
          <a:xfrm>
            <a:off x="6295868" y="968722"/>
            <a:ext cx="5005466" cy="1325563"/>
          </a:xfrm>
        </p:spPr>
        <p:txBody>
          <a:bodyPr rtlCol="0">
            <a:normAutofit/>
          </a:bodyPr>
          <a:lstStyle/>
          <a:p>
            <a:pPr rtl="0"/>
            <a:r>
              <a:rPr lang="nl-NL" sz="4000" dirty="0">
                <a:solidFill>
                  <a:schemeClr val="tx1"/>
                </a:solidFill>
                <a:latin typeface="Abadi" panose="020B0604020104020204" pitchFamily="34" charset="0"/>
              </a:rPr>
              <a:t>Sponsoring</a:t>
            </a:r>
          </a:p>
        </p:txBody>
      </p:sp>
      <p:sp>
        <p:nvSpPr>
          <p:cNvPr id="3" name="Tijdelijke aanduiding voor inhoud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4" y="1921804"/>
            <a:ext cx="5157866" cy="3844924"/>
          </a:xfrm>
        </p:spPr>
        <p:txBody>
          <a:bodyPr vert="horz" lIns="91440" tIns="45720" rIns="91440" bIns="45720" rtlCol="0" anchor="t">
            <a:normAutofit/>
          </a:bodyPr>
          <a:lstStyle/>
          <a:p>
            <a:pPr marL="342900" indent="-342900" rtl="0">
              <a:buFontTx/>
              <a:buChar char="-"/>
            </a:pPr>
            <a:r>
              <a:rPr lang="nl-NL" dirty="0">
                <a:latin typeface="Abadi" panose="020B0604020104020204" pitchFamily="34" charset="0"/>
              </a:rPr>
              <a:t>Voor wat, hoort wat !</a:t>
            </a:r>
          </a:p>
          <a:p>
            <a:pPr marL="342900" indent="-342900" rtl="0">
              <a:buFontTx/>
              <a:buChar char="-"/>
            </a:pPr>
            <a:r>
              <a:rPr lang="nl-NL" noProof="1">
                <a:latin typeface="Abadi" panose="020B0604020104020204" pitchFamily="34" charset="0"/>
              </a:rPr>
              <a:t>Wat kan je je sponsors bieden? (tickets, publiciteit, …)</a:t>
            </a:r>
          </a:p>
          <a:p>
            <a:pPr marL="342900" indent="-342900" rtl="0">
              <a:buFontTx/>
              <a:buChar char="-"/>
            </a:pPr>
            <a:r>
              <a:rPr lang="nl-NL" noProof="1">
                <a:latin typeface="Abadi" panose="020B0604020104020204" pitchFamily="34" charset="0"/>
              </a:rPr>
              <a:t>Hoe haalt een sponsor voordeel uit zijn ‘investering’ in jouw vereniging?</a:t>
            </a:r>
          </a:p>
          <a:p>
            <a:pPr marL="342900" indent="-342900" rtl="0">
              <a:buFontTx/>
              <a:buChar char="-"/>
            </a:pPr>
            <a:r>
              <a:rPr lang="nl-NL" noProof="1">
                <a:latin typeface="Abadi" panose="020B0604020104020204" pitchFamily="34" charset="0"/>
              </a:rPr>
              <a:t>Meestal wordt er gesponsord uit sympathie of omdat je klant bent.</a:t>
            </a:r>
          </a:p>
          <a:p>
            <a:pPr rtl="0"/>
            <a:endParaRPr lang="nl-NL" noProof="1">
              <a:latin typeface="Abadi" panose="020B0604020104020204" pitchFamily="34" charset="0"/>
            </a:endParaRPr>
          </a:p>
          <a:p>
            <a:pPr rtl="0"/>
            <a:endParaRPr lang="nl-NL" dirty="0"/>
          </a:p>
        </p:txBody>
      </p:sp>
      <p:sp>
        <p:nvSpPr>
          <p:cNvPr id="9" name="Tijdelijke aanduiding voor dianummer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23</a:t>
            </a:fld>
            <a:endParaRPr lang="nl-NL" dirty="0"/>
          </a:p>
        </p:txBody>
      </p:sp>
      <p:pic>
        <p:nvPicPr>
          <p:cNvPr id="4" name="Picture 2" descr="Willebroek lanceert nieuwe huisstijl | RTV">
            <a:extLst>
              <a:ext uri="{FF2B5EF4-FFF2-40B4-BE49-F238E27FC236}">
                <a16:creationId xmlns:a16="http://schemas.microsoft.com/office/drawing/2014/main" id="{C60465FD-53A6-D68A-4231-A68D83C7849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ROI Formula, Calculation, and Examples of Return on Investment">
            <a:extLst>
              <a:ext uri="{FF2B5EF4-FFF2-40B4-BE49-F238E27FC236}">
                <a16:creationId xmlns:a16="http://schemas.microsoft.com/office/drawing/2014/main" id="{D125CB81-F412-75B9-1A7B-07572134B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63571"/>
            <a:ext cx="5874318" cy="359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0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E1C88-627C-4655-A4FB-0BB02EDB078A}"/>
              </a:ext>
            </a:extLst>
          </p:cNvPr>
          <p:cNvSpPr>
            <a:spLocks noGrp="1"/>
          </p:cNvSpPr>
          <p:nvPr>
            <p:ph type="title"/>
          </p:nvPr>
        </p:nvSpPr>
        <p:spPr>
          <a:xfrm>
            <a:off x="4790210" y="677871"/>
            <a:ext cx="7325590" cy="1325563"/>
          </a:xfrm>
        </p:spPr>
        <p:txBody>
          <a:bodyPr rtlCol="0">
            <a:normAutofit/>
          </a:bodyPr>
          <a:lstStyle/>
          <a:p>
            <a:pPr rtl="0"/>
            <a:r>
              <a:rPr lang="nl-NL" sz="4000" dirty="0">
                <a:solidFill>
                  <a:schemeClr val="tx1"/>
                </a:solidFill>
                <a:latin typeface="Abadi" panose="020B0604020104020204" pitchFamily="34" charset="0"/>
              </a:rPr>
              <a:t>Je ‘verhaal’ is het belangrijkste </a:t>
            </a:r>
          </a:p>
        </p:txBody>
      </p:sp>
      <p:sp>
        <p:nvSpPr>
          <p:cNvPr id="3" name="Tijdelijke aanduiding voor inhoud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4" y="1817895"/>
            <a:ext cx="5157866" cy="3844924"/>
          </a:xfrm>
        </p:spPr>
        <p:txBody>
          <a:bodyPr vert="horz" lIns="91440" tIns="45720" rIns="91440" bIns="45720" rtlCol="0" anchor="t">
            <a:normAutofit fontScale="85000" lnSpcReduction="10000"/>
          </a:bodyPr>
          <a:lstStyle/>
          <a:p>
            <a:pPr marL="342900" indent="-342900" rtl="0">
              <a:buFontTx/>
              <a:buChar char="-"/>
            </a:pPr>
            <a:r>
              <a:rPr lang="nl-NL" noProof="1">
                <a:latin typeface="Abadi" panose="020B0604020104020204" pitchFamily="34" charset="0"/>
              </a:rPr>
              <a:t>‘Verleid’ een sponsor door een sociaal project dat voldoet aan de waarden en normen van het bedrijf.</a:t>
            </a:r>
          </a:p>
          <a:p>
            <a:pPr marL="342900" indent="-342900" rtl="0">
              <a:buFontTx/>
              <a:buChar char="-"/>
            </a:pPr>
            <a:r>
              <a:rPr lang="nl-NL" noProof="1">
                <a:latin typeface="Abadi" panose="020B0604020104020204" pitchFamily="34" charset="0"/>
              </a:rPr>
              <a:t>Ann Ponnet (HR Heist-op-den-Berg)</a:t>
            </a:r>
          </a:p>
          <a:p>
            <a:pPr marL="342900" indent="-342900" rtl="0">
              <a:buFontTx/>
              <a:buChar char="-"/>
            </a:pPr>
            <a:r>
              <a:rPr lang="nl-NL" noProof="1">
                <a:latin typeface="Abadi" panose="020B0604020104020204" pitchFamily="34" charset="0"/>
              </a:rPr>
              <a:t>Borstkanker -&gt; revalidatie -&gt; roeitoestel</a:t>
            </a:r>
          </a:p>
          <a:p>
            <a:pPr marL="342900" indent="-342900" rtl="0">
              <a:buFontTx/>
              <a:buChar char="-"/>
            </a:pPr>
            <a:r>
              <a:rPr lang="nl-NL" noProof="1">
                <a:latin typeface="Abadi" panose="020B0604020104020204" pitchFamily="34" charset="0"/>
              </a:rPr>
              <a:t>“Het heeft mijn leven gered”</a:t>
            </a:r>
          </a:p>
          <a:p>
            <a:pPr marL="342900" indent="-342900" rtl="0">
              <a:buFontTx/>
              <a:buChar char="-"/>
            </a:pPr>
            <a:r>
              <a:rPr lang="nl-NL" noProof="1">
                <a:latin typeface="Abadi" panose="020B0604020104020204" pitchFamily="34" charset="0"/>
              </a:rPr>
              <a:t>Passie delen</a:t>
            </a:r>
          </a:p>
          <a:p>
            <a:pPr marL="342900" indent="-342900" rtl="0">
              <a:buFontTx/>
              <a:buChar char="-"/>
            </a:pPr>
            <a:r>
              <a:rPr lang="nl-NL" noProof="1">
                <a:latin typeface="Abadi" panose="020B0604020104020204" pitchFamily="34" charset="0"/>
              </a:rPr>
              <a:t>Project Vlaamse Roeiliga en ziekenhuizen</a:t>
            </a:r>
          </a:p>
          <a:p>
            <a:pPr marL="342900" indent="-342900" rtl="0">
              <a:buFontTx/>
              <a:buChar char="-"/>
            </a:pPr>
            <a:r>
              <a:rPr lang="nl-NL" noProof="1">
                <a:latin typeface="Abadi" panose="020B0604020104020204" pitchFamily="34" charset="0"/>
              </a:rPr>
              <a:t>Opent misschien deuren van potentiële sponsors</a:t>
            </a:r>
          </a:p>
          <a:p>
            <a:pPr rtl="0"/>
            <a:endParaRPr lang="nl-NL" dirty="0"/>
          </a:p>
        </p:txBody>
      </p:sp>
      <p:sp>
        <p:nvSpPr>
          <p:cNvPr id="9" name="Tijdelijke aanduiding voor dianummer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24</a:t>
            </a:fld>
            <a:endParaRPr lang="nl-NL" dirty="0"/>
          </a:p>
        </p:txBody>
      </p:sp>
      <p:pic>
        <p:nvPicPr>
          <p:cNvPr id="4" name="Picture 2" descr="Willebroek lanceert nieuwe huisstijl | RTV">
            <a:extLst>
              <a:ext uri="{FF2B5EF4-FFF2-40B4-BE49-F238E27FC236}">
                <a16:creationId xmlns:a16="http://schemas.microsoft.com/office/drawing/2014/main" id="{C60465FD-53A6-D68A-4231-A68D83C7849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D5662C9-8D1B-4C23-4681-9B1DDDC0B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943" y="1175037"/>
            <a:ext cx="2678256" cy="337693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3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VIP Hospitality Structures — Intent Productions">
            <a:extLst>
              <a:ext uri="{FF2B5EF4-FFF2-40B4-BE49-F238E27FC236}">
                <a16:creationId xmlns:a16="http://schemas.microsoft.com/office/drawing/2014/main" id="{8ECAE78C-4532-4D66-99BC-25B7C44DD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30" b="7804"/>
          <a:stretch/>
        </p:blipFill>
        <p:spPr bwMode="auto">
          <a:xfrm>
            <a:off x="-53788" y="0"/>
            <a:ext cx="122457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9605AF1-623C-4E09-AB5D-8DD0571489F6}"/>
              </a:ext>
            </a:extLst>
          </p:cNvPr>
          <p:cNvSpPr>
            <a:spLocks noGrp="1"/>
          </p:cNvSpPr>
          <p:nvPr>
            <p:ph type="title"/>
          </p:nvPr>
        </p:nvSpPr>
        <p:spPr>
          <a:xfrm>
            <a:off x="-45340" y="0"/>
            <a:ext cx="7016376" cy="1059924"/>
          </a:xfrm>
        </p:spPr>
        <p:txBody>
          <a:bodyPr rtlCol="0">
            <a:normAutofit/>
          </a:bodyPr>
          <a:lstStyle/>
          <a:p>
            <a:pPr rtl="0"/>
            <a:r>
              <a:rPr lang="nl-NL" sz="4300" b="1" dirty="0">
                <a:solidFill>
                  <a:schemeClr val="tx1"/>
                </a:solidFill>
                <a:latin typeface="Abadi" panose="020B0604020104020204" pitchFamily="34" charset="0"/>
              </a:rPr>
              <a:t>Out of </a:t>
            </a:r>
            <a:r>
              <a:rPr lang="nl-NL" sz="4300" b="1" dirty="0" err="1">
                <a:solidFill>
                  <a:schemeClr val="tx1"/>
                </a:solidFill>
                <a:latin typeface="Abadi" panose="020B0604020104020204" pitchFamily="34" charset="0"/>
              </a:rPr>
              <a:t>the</a:t>
            </a:r>
            <a:r>
              <a:rPr lang="nl-NL" sz="4300" b="1" dirty="0">
                <a:solidFill>
                  <a:schemeClr val="tx1"/>
                </a:solidFill>
                <a:latin typeface="Abadi" panose="020B0604020104020204" pitchFamily="34" charset="0"/>
              </a:rPr>
              <a:t> box denken</a:t>
            </a:r>
          </a:p>
        </p:txBody>
      </p:sp>
      <p:sp>
        <p:nvSpPr>
          <p:cNvPr id="11" name="Tijdelijke aanduiding voor tekst 10">
            <a:extLst>
              <a:ext uri="{FF2B5EF4-FFF2-40B4-BE49-F238E27FC236}">
                <a16:creationId xmlns:a16="http://schemas.microsoft.com/office/drawing/2014/main" id="{09D3978D-6E02-4F15-83B3-400CCE09A26A}"/>
              </a:ext>
            </a:extLst>
          </p:cNvPr>
          <p:cNvSpPr>
            <a:spLocks noGrp="1"/>
          </p:cNvSpPr>
          <p:nvPr>
            <p:ph type="body" idx="1"/>
          </p:nvPr>
        </p:nvSpPr>
        <p:spPr>
          <a:xfrm>
            <a:off x="-29278" y="1000530"/>
            <a:ext cx="7051457" cy="457200"/>
          </a:xfrm>
        </p:spPr>
        <p:txBody>
          <a:bodyPr rtlCol="0">
            <a:normAutofit/>
          </a:bodyPr>
          <a:lstStyle/>
          <a:p>
            <a:pPr rtl="0"/>
            <a:r>
              <a:rPr lang="nl-NL" b="1" dirty="0">
                <a:solidFill>
                  <a:schemeClr val="tx1"/>
                </a:solidFill>
              </a:rPr>
              <a:t>Waar willen bedrijven geld voor geven ?</a:t>
            </a:r>
          </a:p>
          <a:p>
            <a:pPr rtl="0"/>
            <a:endParaRPr lang="nl-NL" b="1" dirty="0">
              <a:solidFill>
                <a:schemeClr val="tx1"/>
              </a:solidFill>
            </a:endParaRPr>
          </a:p>
        </p:txBody>
      </p:sp>
      <p:sp>
        <p:nvSpPr>
          <p:cNvPr id="3" name="Tijdelijke aanduiding voor inhoud 2">
            <a:extLst>
              <a:ext uri="{FF2B5EF4-FFF2-40B4-BE49-F238E27FC236}">
                <a16:creationId xmlns:a16="http://schemas.microsoft.com/office/drawing/2014/main" id="{9B1DDDEF-20C4-4F65-BAC9-0A763DF7E02B}"/>
              </a:ext>
            </a:extLst>
          </p:cNvPr>
          <p:cNvSpPr>
            <a:spLocks noGrp="1"/>
          </p:cNvSpPr>
          <p:nvPr>
            <p:ph type="body" sz="quarter" idx="13"/>
          </p:nvPr>
        </p:nvSpPr>
        <p:spPr>
          <a:xfrm>
            <a:off x="1097280" y="2458260"/>
            <a:ext cx="3200400" cy="731520"/>
          </a:xfrm>
          <a:solidFill>
            <a:srgbClr val="FFFFFF">
              <a:alpha val="87843"/>
            </a:srgbClr>
          </a:solidFill>
          <a:ln>
            <a:solidFill>
              <a:schemeClr val="accent2"/>
            </a:solidFill>
          </a:ln>
        </p:spPr>
        <p:txBody>
          <a:bodyPr vert="horz" lIns="91440" tIns="45720" rIns="91440" bIns="45720" rtlCol="0" anchor="ctr" anchorCtr="1">
            <a:normAutofit/>
          </a:bodyPr>
          <a:lstStyle/>
          <a:p>
            <a:pPr rtl="0"/>
            <a:r>
              <a:rPr lang="nl-NL" b="1" dirty="0">
                <a:latin typeface="+mn-lt"/>
              </a:rPr>
              <a:t>Netwerken</a:t>
            </a:r>
          </a:p>
        </p:txBody>
      </p:sp>
      <p:sp>
        <p:nvSpPr>
          <p:cNvPr id="12" name="Tijdelijke aanduiding voor tekst 11">
            <a:extLst>
              <a:ext uri="{FF2B5EF4-FFF2-40B4-BE49-F238E27FC236}">
                <a16:creationId xmlns:a16="http://schemas.microsoft.com/office/drawing/2014/main" id="{EDF55437-A2E9-41B0-8902-7FB8BCD86363}"/>
              </a:ext>
            </a:extLst>
          </p:cNvPr>
          <p:cNvSpPr>
            <a:spLocks noGrp="1"/>
          </p:cNvSpPr>
          <p:nvPr>
            <p:ph type="body" sz="quarter" idx="15"/>
          </p:nvPr>
        </p:nvSpPr>
        <p:spPr>
          <a:xfrm>
            <a:off x="1095593" y="3191256"/>
            <a:ext cx="3200400" cy="2465883"/>
          </a:xfrm>
          <a:solidFill>
            <a:srgbClr val="FFE9E0">
              <a:alpha val="85098"/>
            </a:srgbClr>
          </a:solidFill>
          <a:ln>
            <a:solidFill>
              <a:schemeClr val="accent2"/>
            </a:solidFill>
          </a:ln>
        </p:spPr>
        <p:txBody>
          <a:bodyPr lIns="182880" tIns="182880" rIns="182880" rtlCol="0" anchor="t" anchorCtr="0">
            <a:normAutofit/>
          </a:bodyPr>
          <a:lstStyle/>
          <a:p>
            <a:pPr rtl="0"/>
            <a:r>
              <a:rPr lang="nl-NL" b="1" dirty="0"/>
              <a:t>Nodig een bekende spreker uit.</a:t>
            </a:r>
            <a:br>
              <a:rPr lang="nl-NL" b="1" dirty="0"/>
            </a:br>
            <a:r>
              <a:rPr lang="nl-NL" b="1" dirty="0"/>
              <a:t>Kies een ‘speciale’ locatie.</a:t>
            </a:r>
          </a:p>
          <a:p>
            <a:pPr rtl="0"/>
            <a:r>
              <a:rPr lang="nl-NL" b="1" dirty="0"/>
              <a:t>Organiseer een netwerkevenement.</a:t>
            </a:r>
          </a:p>
          <a:p>
            <a:pPr rtl="0"/>
            <a:r>
              <a:rPr lang="nl-NL" b="1" dirty="0"/>
              <a:t>Verkoop VIP-tafels.</a:t>
            </a:r>
          </a:p>
          <a:p>
            <a:pPr rtl="0"/>
            <a:r>
              <a:rPr lang="nl-NL" b="1" dirty="0"/>
              <a:t>DURF te investeren !</a:t>
            </a:r>
          </a:p>
          <a:p>
            <a:pPr rtl="0"/>
            <a:r>
              <a:rPr lang="nl-NL" b="1" dirty="0"/>
              <a:t>Niet alleen goed voor sponsoring, </a:t>
            </a:r>
            <a:br>
              <a:rPr lang="nl-NL" b="1" dirty="0"/>
            </a:br>
            <a:r>
              <a:rPr lang="nl-NL" b="1" dirty="0"/>
              <a:t>maar ook voor imago club.</a:t>
            </a:r>
          </a:p>
          <a:p>
            <a:pPr rtl="0"/>
            <a:endParaRPr lang="nl-NL" dirty="0"/>
          </a:p>
        </p:txBody>
      </p:sp>
      <p:sp>
        <p:nvSpPr>
          <p:cNvPr id="21" name="Tijdelijke aanduiding voor tekst 20">
            <a:extLst>
              <a:ext uri="{FF2B5EF4-FFF2-40B4-BE49-F238E27FC236}">
                <a16:creationId xmlns:a16="http://schemas.microsoft.com/office/drawing/2014/main" id="{9F96FB0A-2A02-4DFB-8C70-412D8DF11C0B}"/>
              </a:ext>
            </a:extLst>
          </p:cNvPr>
          <p:cNvSpPr>
            <a:spLocks noGrp="1"/>
          </p:cNvSpPr>
          <p:nvPr>
            <p:ph type="body" sz="quarter" idx="24"/>
          </p:nvPr>
        </p:nvSpPr>
        <p:spPr>
          <a:xfrm>
            <a:off x="4625274" y="2458260"/>
            <a:ext cx="3200400" cy="731520"/>
          </a:xfrm>
          <a:solidFill>
            <a:srgbClr val="FFFFFF">
              <a:alpha val="89020"/>
            </a:srgbClr>
          </a:solidFill>
          <a:ln>
            <a:solidFill>
              <a:schemeClr val="accent2"/>
            </a:solidFill>
          </a:ln>
        </p:spPr>
        <p:txBody>
          <a:bodyPr vert="horz" lIns="91440" tIns="45720" rIns="91440" bIns="45720" rtlCol="0" anchor="ctr" anchorCtr="1">
            <a:normAutofit/>
          </a:bodyPr>
          <a:lstStyle/>
          <a:p>
            <a:r>
              <a:rPr lang="nl-NL" b="1" dirty="0">
                <a:latin typeface="+mn-lt"/>
              </a:rPr>
              <a:t>Bedrijfsevenementen</a:t>
            </a:r>
          </a:p>
        </p:txBody>
      </p:sp>
      <p:sp>
        <p:nvSpPr>
          <p:cNvPr id="22" name="Tijdelijke aanduiding voor tekst 21">
            <a:extLst>
              <a:ext uri="{FF2B5EF4-FFF2-40B4-BE49-F238E27FC236}">
                <a16:creationId xmlns:a16="http://schemas.microsoft.com/office/drawing/2014/main" id="{CB78CA3E-425A-49FC-8D99-4000609FEDB9}"/>
              </a:ext>
            </a:extLst>
          </p:cNvPr>
          <p:cNvSpPr>
            <a:spLocks noGrp="1"/>
          </p:cNvSpPr>
          <p:nvPr>
            <p:ph type="body" sz="quarter" idx="25"/>
          </p:nvPr>
        </p:nvSpPr>
        <p:spPr>
          <a:xfrm>
            <a:off x="4626864" y="3191256"/>
            <a:ext cx="3200400" cy="2465883"/>
          </a:xfrm>
          <a:solidFill>
            <a:srgbClr val="FFE9E0">
              <a:alpha val="85098"/>
            </a:srgbClr>
          </a:solidFill>
          <a:ln>
            <a:solidFill>
              <a:schemeClr val="accent2"/>
            </a:solidFill>
          </a:ln>
        </p:spPr>
        <p:txBody>
          <a:bodyPr rtlCol="0" anchor="t" anchorCtr="1">
            <a:normAutofit/>
          </a:bodyPr>
          <a:lstStyle/>
          <a:p>
            <a:pPr rtl="0"/>
            <a:r>
              <a:rPr lang="nl-NL" b="1" dirty="0"/>
              <a:t>Organiseer een </a:t>
            </a:r>
            <a:r>
              <a:rPr lang="nl-NL" b="1" dirty="0" err="1"/>
              <a:t>teambuildingdag</a:t>
            </a:r>
            <a:r>
              <a:rPr lang="nl-NL" b="1" dirty="0"/>
              <a:t> </a:t>
            </a:r>
            <a:br>
              <a:rPr lang="nl-NL" b="1" dirty="0"/>
            </a:br>
            <a:r>
              <a:rPr lang="nl-NL" b="1" dirty="0"/>
              <a:t>voor bedrijven.</a:t>
            </a:r>
          </a:p>
          <a:p>
            <a:pPr rtl="0"/>
            <a:r>
              <a:rPr lang="nl-NL" b="1" dirty="0"/>
              <a:t>Zoek naar gezamenlijke waarden tussen bedrijf en vereniging.</a:t>
            </a:r>
          </a:p>
          <a:p>
            <a:pPr rtl="0"/>
            <a:r>
              <a:rPr lang="nl-NL" b="1" dirty="0"/>
              <a:t>Denk vanuit het standpunt </a:t>
            </a:r>
            <a:br>
              <a:rPr lang="nl-NL" b="1" dirty="0"/>
            </a:br>
            <a:r>
              <a:rPr lang="nl-NL" b="1" dirty="0"/>
              <a:t>van het bedrijf.</a:t>
            </a:r>
          </a:p>
        </p:txBody>
      </p:sp>
      <p:sp>
        <p:nvSpPr>
          <p:cNvPr id="23" name="Tijdelijke aanduiding voor tekst 22">
            <a:extLst>
              <a:ext uri="{FF2B5EF4-FFF2-40B4-BE49-F238E27FC236}">
                <a16:creationId xmlns:a16="http://schemas.microsoft.com/office/drawing/2014/main" id="{75D2ED3F-4593-4DAA-83A4-953C35F622C9}"/>
              </a:ext>
            </a:extLst>
          </p:cNvPr>
          <p:cNvSpPr>
            <a:spLocks noGrp="1"/>
          </p:cNvSpPr>
          <p:nvPr>
            <p:ph type="body" sz="quarter" idx="26"/>
          </p:nvPr>
        </p:nvSpPr>
        <p:spPr>
          <a:xfrm>
            <a:off x="8153269" y="2458260"/>
            <a:ext cx="3200400" cy="731520"/>
          </a:xfrm>
          <a:solidFill>
            <a:srgbClr val="FFFFFF">
              <a:alpha val="87843"/>
            </a:srgbClr>
          </a:solidFill>
          <a:ln>
            <a:solidFill>
              <a:schemeClr val="accent2"/>
            </a:solidFill>
          </a:ln>
        </p:spPr>
        <p:txBody>
          <a:bodyPr vert="horz" lIns="91440" tIns="45720" rIns="91440" bIns="45720" rtlCol="0" anchor="ctr" anchorCtr="1">
            <a:normAutofit/>
          </a:bodyPr>
          <a:lstStyle/>
          <a:p>
            <a:r>
              <a:rPr lang="nl-NL" b="1" dirty="0">
                <a:latin typeface="+mn-lt"/>
              </a:rPr>
              <a:t>Verkoop</a:t>
            </a:r>
          </a:p>
        </p:txBody>
      </p:sp>
      <p:sp>
        <p:nvSpPr>
          <p:cNvPr id="24" name="Tijdelijke aanduiding voor tekst 23">
            <a:extLst>
              <a:ext uri="{FF2B5EF4-FFF2-40B4-BE49-F238E27FC236}">
                <a16:creationId xmlns:a16="http://schemas.microsoft.com/office/drawing/2014/main" id="{0A0B0A1D-F3E2-4CA5-BB2D-285AB09BB4B3}"/>
              </a:ext>
            </a:extLst>
          </p:cNvPr>
          <p:cNvSpPr>
            <a:spLocks noGrp="1"/>
          </p:cNvSpPr>
          <p:nvPr>
            <p:ph type="body" sz="quarter" idx="27"/>
          </p:nvPr>
        </p:nvSpPr>
        <p:spPr>
          <a:xfrm>
            <a:off x="8156448" y="3191256"/>
            <a:ext cx="3200400" cy="2465883"/>
          </a:xfrm>
          <a:solidFill>
            <a:srgbClr val="FFE9E0">
              <a:alpha val="85098"/>
            </a:srgbClr>
          </a:solidFill>
          <a:ln>
            <a:solidFill>
              <a:schemeClr val="accent2"/>
            </a:solidFill>
          </a:ln>
        </p:spPr>
        <p:txBody>
          <a:bodyPr vert="horz" lIns="182880" tIns="182880" rIns="182880" bIns="45720" rtlCol="0" anchor="t" anchorCtr="1">
            <a:normAutofit/>
          </a:bodyPr>
          <a:lstStyle/>
          <a:p>
            <a:r>
              <a:rPr lang="nl-NL" b="1" dirty="0"/>
              <a:t>Vergeet voor één keer de wafeltjes.</a:t>
            </a:r>
          </a:p>
          <a:p>
            <a:r>
              <a:rPr lang="nl-NL" b="1" dirty="0"/>
              <a:t>Kies voor originele en/of lokale producten.</a:t>
            </a:r>
          </a:p>
          <a:p>
            <a:r>
              <a:rPr lang="nl-NL" b="1" dirty="0"/>
              <a:t>Eetdagen, mosselen, spaghetti, … </a:t>
            </a:r>
            <a:br>
              <a:rPr lang="nl-NL" b="1" dirty="0"/>
            </a:br>
            <a:r>
              <a:rPr lang="nl-NL" b="1" dirty="0"/>
              <a:t>-&gt; walk </a:t>
            </a:r>
            <a:r>
              <a:rPr lang="nl-NL" b="1" dirty="0" err="1"/>
              <a:t>the</a:t>
            </a:r>
            <a:r>
              <a:rPr lang="nl-NL" b="1" dirty="0"/>
              <a:t> extra </a:t>
            </a:r>
            <a:r>
              <a:rPr lang="nl-NL" b="1" dirty="0" err="1"/>
              <a:t>mile</a:t>
            </a:r>
            <a:r>
              <a:rPr lang="nl-NL" b="1" dirty="0"/>
              <a:t> </a:t>
            </a:r>
          </a:p>
          <a:p>
            <a:endParaRPr lang="nl-NL" b="1" dirty="0"/>
          </a:p>
        </p:txBody>
      </p:sp>
      <p:pic>
        <p:nvPicPr>
          <p:cNvPr id="8" name="Picture 2" descr="Willebroek lanceert nieuwe huisstijl | RTV">
            <a:extLst>
              <a:ext uri="{FF2B5EF4-FFF2-40B4-BE49-F238E27FC236}">
                <a16:creationId xmlns:a16="http://schemas.microsoft.com/office/drawing/2014/main" id="{6D16F280-8BA4-6097-FACD-F7AA15E7AA99}"/>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120094" y="5954687"/>
            <a:ext cx="2515229" cy="7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bg/>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2" grpId="0" build="p" animBg="1"/>
      <p:bldP spid="21" grpId="0" build="p" animBg="1"/>
      <p:bldP spid="22" grpId="0" build="p" animBg="1"/>
      <p:bldP spid="23" grpId="0" build="p" animBg="1"/>
      <p:bldP spid="2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E1C88-627C-4655-A4FB-0BB02EDB078A}"/>
              </a:ext>
            </a:extLst>
          </p:cNvPr>
          <p:cNvSpPr>
            <a:spLocks noGrp="1"/>
          </p:cNvSpPr>
          <p:nvPr>
            <p:ph type="title"/>
          </p:nvPr>
        </p:nvSpPr>
        <p:spPr>
          <a:xfrm>
            <a:off x="6295868" y="968722"/>
            <a:ext cx="5005466" cy="1325563"/>
          </a:xfrm>
        </p:spPr>
        <p:txBody>
          <a:bodyPr rtlCol="0">
            <a:normAutofit/>
          </a:bodyPr>
          <a:lstStyle/>
          <a:p>
            <a:pPr rtl="0"/>
            <a:r>
              <a:rPr lang="nl-NL" sz="4000" dirty="0">
                <a:solidFill>
                  <a:schemeClr val="tx1"/>
                </a:solidFill>
                <a:latin typeface="Abadi" panose="020B0604020104020204" pitchFamily="34" charset="0"/>
              </a:rPr>
              <a:t>Samenwerken loont !</a:t>
            </a:r>
          </a:p>
        </p:txBody>
      </p:sp>
      <p:sp>
        <p:nvSpPr>
          <p:cNvPr id="3" name="Tijdelijke aanduiding voor inhoud 2">
            <a:extLst>
              <a:ext uri="{FF2B5EF4-FFF2-40B4-BE49-F238E27FC236}">
                <a16:creationId xmlns:a16="http://schemas.microsoft.com/office/drawing/2014/main" id="{033634FE-ADF0-4BC3-A0A9-447EA9DD096B}"/>
              </a:ext>
            </a:extLst>
          </p:cNvPr>
          <p:cNvSpPr>
            <a:spLocks noGrp="1"/>
          </p:cNvSpPr>
          <p:nvPr>
            <p:ph type="body" sz="quarter" idx="14"/>
          </p:nvPr>
        </p:nvSpPr>
        <p:spPr>
          <a:xfrm>
            <a:off x="6348334" y="2044354"/>
            <a:ext cx="5157866" cy="3844924"/>
          </a:xfrm>
        </p:spPr>
        <p:txBody>
          <a:bodyPr vert="horz" lIns="91440" tIns="45720" rIns="91440" bIns="45720" rtlCol="0" anchor="t">
            <a:normAutofit/>
          </a:bodyPr>
          <a:lstStyle/>
          <a:p>
            <a:pPr marL="342900" indent="-342900" rtl="0">
              <a:buFontTx/>
              <a:buChar char="-"/>
            </a:pPr>
            <a:r>
              <a:rPr lang="nl-NL" dirty="0">
                <a:latin typeface="Abadi" panose="020B0604020104020204" pitchFamily="34" charset="0"/>
              </a:rPr>
              <a:t>Voorbeeld BK roeien (winst/verlies)</a:t>
            </a:r>
          </a:p>
          <a:p>
            <a:pPr marL="342900" indent="-342900" rtl="0">
              <a:buFontTx/>
              <a:buChar char="-"/>
            </a:pPr>
            <a:r>
              <a:rPr lang="nl-NL" noProof="1">
                <a:latin typeface="Abadi" panose="020B0604020104020204" pitchFamily="34" charset="0"/>
              </a:rPr>
              <a:t>Samenwerken met de gemeente (neem deel aan activiteiten en bouw krediet op)</a:t>
            </a:r>
          </a:p>
          <a:p>
            <a:pPr marL="342900" indent="-342900" rtl="0">
              <a:buFontTx/>
              <a:buChar char="-"/>
            </a:pPr>
            <a:r>
              <a:rPr lang="nl-NL" noProof="1">
                <a:latin typeface="Abadi" panose="020B0604020104020204" pitchFamily="34" charset="0"/>
              </a:rPr>
              <a:t>Samenwerken vergroot draagvlak</a:t>
            </a:r>
          </a:p>
          <a:p>
            <a:pPr marL="342900" indent="-342900" rtl="0">
              <a:buFontTx/>
              <a:buChar char="-"/>
            </a:pPr>
            <a:r>
              <a:rPr lang="nl-NL" noProof="1">
                <a:latin typeface="Abadi" panose="020B0604020104020204" pitchFamily="34" charset="0"/>
              </a:rPr>
              <a:t>Samenwerken bespaart kosten</a:t>
            </a:r>
          </a:p>
          <a:p>
            <a:pPr marL="342900" indent="-342900" rtl="0">
              <a:buFontTx/>
              <a:buChar char="-"/>
            </a:pPr>
            <a:r>
              <a:rPr lang="nl-NL" noProof="1">
                <a:latin typeface="Abadi" panose="020B0604020104020204" pitchFamily="34" charset="0"/>
              </a:rPr>
              <a:t>Samenwerken verlicht het werk</a:t>
            </a:r>
          </a:p>
          <a:p>
            <a:pPr marL="342900" indent="-342900" rtl="0">
              <a:buFontTx/>
              <a:buChar char="-"/>
            </a:pPr>
            <a:endParaRPr lang="nl-NL" noProof="1">
              <a:latin typeface="Abadi" panose="020B0604020104020204" pitchFamily="34" charset="0"/>
            </a:endParaRPr>
          </a:p>
          <a:p>
            <a:pPr rtl="0"/>
            <a:endParaRPr lang="nl-NL" noProof="1">
              <a:latin typeface="Abadi" panose="020B0604020104020204" pitchFamily="34" charset="0"/>
            </a:endParaRPr>
          </a:p>
          <a:p>
            <a:pPr rtl="0"/>
            <a:endParaRPr lang="nl-NL" dirty="0"/>
          </a:p>
        </p:txBody>
      </p:sp>
      <p:sp>
        <p:nvSpPr>
          <p:cNvPr id="9" name="Tijdelijke aanduiding voor dianummer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26</a:t>
            </a:fld>
            <a:endParaRPr lang="nl-NL" dirty="0"/>
          </a:p>
        </p:txBody>
      </p:sp>
      <p:pic>
        <p:nvPicPr>
          <p:cNvPr id="4" name="Picture 2" descr="Willebroek lanceert nieuwe huisstijl | RTV">
            <a:extLst>
              <a:ext uri="{FF2B5EF4-FFF2-40B4-BE49-F238E27FC236}">
                <a16:creationId xmlns:a16="http://schemas.microsoft.com/office/drawing/2014/main" id="{C60465FD-53A6-D68A-4231-A68D83C7849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329420" y="5926285"/>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Samenwerken verbeteren? Teambuilding of team coaching? | BUTTONS">
            <a:extLst>
              <a:ext uri="{FF2B5EF4-FFF2-40B4-BE49-F238E27FC236}">
                <a16:creationId xmlns:a16="http://schemas.microsoft.com/office/drawing/2014/main" id="{5D0A018E-DF54-D8CC-50FA-C82596EC8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7943"/>
            <a:ext cx="6102410" cy="347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FA191-5CCC-43CB-BD83-4F80ED362608}"/>
              </a:ext>
            </a:extLst>
          </p:cNvPr>
          <p:cNvSpPr>
            <a:spLocks noGrp="1"/>
          </p:cNvSpPr>
          <p:nvPr>
            <p:ph type="title"/>
          </p:nvPr>
        </p:nvSpPr>
        <p:spPr>
          <a:xfrm>
            <a:off x="3144946" y="87312"/>
            <a:ext cx="5005466" cy="1325563"/>
          </a:xfrm>
        </p:spPr>
        <p:txBody>
          <a:bodyPr rtlCol="0">
            <a:normAutofit/>
          </a:bodyPr>
          <a:lstStyle/>
          <a:p>
            <a:pPr rtl="0"/>
            <a:r>
              <a:rPr lang="nl-NL" sz="4300" b="1" dirty="0">
                <a:solidFill>
                  <a:schemeClr val="tx1"/>
                </a:solidFill>
                <a:latin typeface="Abadi" panose="020B0604020104020204" pitchFamily="34" charset="0"/>
              </a:rPr>
              <a:t>Hulp nodig?</a:t>
            </a:r>
          </a:p>
        </p:txBody>
      </p:sp>
      <p:sp>
        <p:nvSpPr>
          <p:cNvPr id="3" name="Tijdelijke aanduiding voor inhoud 2">
            <a:extLst>
              <a:ext uri="{FF2B5EF4-FFF2-40B4-BE49-F238E27FC236}">
                <a16:creationId xmlns:a16="http://schemas.microsoft.com/office/drawing/2014/main" id="{E14BBEAF-B516-45F4-9EF6-A9F65111580F}"/>
              </a:ext>
            </a:extLst>
          </p:cNvPr>
          <p:cNvSpPr>
            <a:spLocks noGrp="1"/>
          </p:cNvSpPr>
          <p:nvPr>
            <p:ph type="body" sz="quarter" idx="14"/>
          </p:nvPr>
        </p:nvSpPr>
        <p:spPr>
          <a:xfrm>
            <a:off x="3144945" y="1201737"/>
            <a:ext cx="8933501" cy="3159125"/>
          </a:xfrm>
        </p:spPr>
        <p:txBody>
          <a:bodyPr vert="horz" lIns="91440" tIns="45720" rIns="91440" bIns="45720" rtlCol="0" anchor="t">
            <a:normAutofit/>
          </a:bodyPr>
          <a:lstStyle/>
          <a:p>
            <a:pPr marL="285750" indent="-285750" rtl="0">
              <a:buFontTx/>
              <a:buChar char="-"/>
            </a:pPr>
            <a:r>
              <a:rPr lang="nl-NL" dirty="0"/>
              <a:t>Iedere vereniging hier aanwezig mag mij indien gewenst een dossiertekst voor een projectoproep doorsturen om na te kijken.   </a:t>
            </a:r>
            <a:br>
              <a:rPr lang="nl-NL" dirty="0"/>
            </a:br>
            <a:r>
              <a:rPr lang="nl-NL" dirty="0"/>
              <a:t>   Ik doe graag </a:t>
            </a:r>
            <a:r>
              <a:rPr lang="nl-NL" b="1" u="sng" dirty="0"/>
              <a:t>gratis</a:t>
            </a:r>
            <a:r>
              <a:rPr lang="nl-NL" b="1" dirty="0"/>
              <a:t> </a:t>
            </a:r>
            <a:r>
              <a:rPr lang="nl-NL" dirty="0"/>
              <a:t>enkele suggesties voor mogelijke aanpassingen. </a:t>
            </a:r>
            <a:br>
              <a:rPr lang="nl-NL" dirty="0"/>
            </a:br>
            <a:endParaRPr lang="nl-NL" dirty="0"/>
          </a:p>
          <a:p>
            <a:pPr marL="285750" indent="-285750" rtl="0">
              <a:buFontTx/>
              <a:buChar char="-"/>
            </a:pPr>
            <a:r>
              <a:rPr lang="nl-NL" dirty="0"/>
              <a:t>Meer hulp nodig? Dossier schrijven, projectoproep beantwoorden, …</a:t>
            </a:r>
            <a:br>
              <a:rPr lang="nl-NL" dirty="0"/>
            </a:br>
            <a:r>
              <a:rPr lang="nl-NL" dirty="0"/>
              <a:t>Freelance tarief:  10% binnengehaald bedrag  (enkel wanneer toelage wordt goedgekeurd) </a:t>
            </a:r>
          </a:p>
          <a:p>
            <a:pPr rtl="0"/>
            <a:endParaRPr lang="nl-NL" dirty="0"/>
          </a:p>
        </p:txBody>
      </p:sp>
      <p:sp>
        <p:nvSpPr>
          <p:cNvPr id="9" name="Tijdelijke aanduiding voor dianummer 8">
            <a:extLst>
              <a:ext uri="{FF2B5EF4-FFF2-40B4-BE49-F238E27FC236}">
                <a16:creationId xmlns:a16="http://schemas.microsoft.com/office/drawing/2014/main" id="{A31EA141-3C56-48C9-B1FB-183C363CC09E}"/>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27</a:t>
            </a:fld>
            <a:endParaRPr lang="nl-NL"/>
          </a:p>
        </p:txBody>
      </p:sp>
      <p:pic>
        <p:nvPicPr>
          <p:cNvPr id="1026" name="Picture 2" descr="Mijn BOVAG - Nieuws - Hulp nodig bij de corona-herstelmaatregelen?">
            <a:extLst>
              <a:ext uri="{FF2B5EF4-FFF2-40B4-BE49-F238E27FC236}">
                <a16:creationId xmlns:a16="http://schemas.microsoft.com/office/drawing/2014/main" id="{27678B0B-C005-FE76-8471-059918438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3390900"/>
            <a:ext cx="110871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illebroek lanceert nieuwe huisstijl | RTV">
            <a:extLst>
              <a:ext uri="{FF2B5EF4-FFF2-40B4-BE49-F238E27FC236}">
                <a16:creationId xmlns:a16="http://schemas.microsoft.com/office/drawing/2014/main" id="{8C68BFE8-F86E-DC08-8537-0F42D500BB32}"/>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51444" y="2827611"/>
            <a:ext cx="1794508" cy="51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7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AEE93-8585-46D4-A7EC-F184E317CB2E}"/>
              </a:ext>
            </a:extLst>
          </p:cNvPr>
          <p:cNvSpPr>
            <a:spLocks noGrp="1"/>
          </p:cNvSpPr>
          <p:nvPr>
            <p:ph type="title"/>
          </p:nvPr>
        </p:nvSpPr>
        <p:spPr>
          <a:xfrm>
            <a:off x="494451" y="5167312"/>
            <a:ext cx="7978452" cy="1371600"/>
          </a:xfrm>
        </p:spPr>
        <p:txBody>
          <a:bodyPr rtlCol="0">
            <a:normAutofit/>
          </a:bodyPr>
          <a:lstStyle/>
          <a:p>
            <a:pPr rtl="0"/>
            <a:r>
              <a:rPr lang="nl-NL" sz="3600" dirty="0">
                <a:solidFill>
                  <a:schemeClr val="tx1"/>
                </a:solidFill>
              </a:rPr>
              <a:t>Ik wens je een groot stuk van de taart !</a:t>
            </a:r>
          </a:p>
        </p:txBody>
      </p:sp>
      <p:sp>
        <p:nvSpPr>
          <p:cNvPr id="3" name="Tijdelijke aanduiding voor inhoud 2">
            <a:extLst>
              <a:ext uri="{FF2B5EF4-FFF2-40B4-BE49-F238E27FC236}">
                <a16:creationId xmlns:a16="http://schemas.microsoft.com/office/drawing/2014/main" id="{24AFFC60-19C3-4901-93F7-7AAF4C09F8C6}"/>
              </a:ext>
            </a:extLst>
          </p:cNvPr>
          <p:cNvSpPr>
            <a:spLocks noGrp="1"/>
          </p:cNvSpPr>
          <p:nvPr>
            <p:ph type="body" sz="quarter" idx="14"/>
          </p:nvPr>
        </p:nvSpPr>
        <p:spPr>
          <a:xfrm>
            <a:off x="9271073" y="3704272"/>
            <a:ext cx="2743200" cy="1463040"/>
          </a:xfrm>
        </p:spPr>
        <p:txBody>
          <a:bodyPr rtlCol="0"/>
          <a:lstStyle/>
          <a:p>
            <a:pPr rtl="0"/>
            <a:r>
              <a:rPr lang="nl-NL" dirty="0"/>
              <a:t>Ward Bosmans</a:t>
            </a:r>
          </a:p>
          <a:p>
            <a:pPr rtl="0"/>
            <a:r>
              <a:rPr lang="nl-NL" dirty="0"/>
              <a:t>0477-27 03 73</a:t>
            </a:r>
          </a:p>
          <a:p>
            <a:pPr rtl="0"/>
            <a:r>
              <a:rPr lang="nl-NL" dirty="0"/>
              <a:t>wardbosmans@telenet.be</a:t>
            </a:r>
          </a:p>
        </p:txBody>
      </p:sp>
      <p:sp>
        <p:nvSpPr>
          <p:cNvPr id="13" name="Tijdelijke aanduiding voor dianummer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28</a:t>
            </a:fld>
            <a:endParaRPr lang="nl-NL"/>
          </a:p>
        </p:txBody>
      </p:sp>
      <p:pic>
        <p:nvPicPr>
          <p:cNvPr id="9" name="Picture 2" descr="Willebroek lanceert nieuwe huisstijl | RTV">
            <a:extLst>
              <a:ext uri="{FF2B5EF4-FFF2-40B4-BE49-F238E27FC236}">
                <a16:creationId xmlns:a16="http://schemas.microsoft.com/office/drawing/2014/main" id="{EF17E745-040C-A37A-3AEE-0C0190F17990}"/>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10219765" y="187383"/>
            <a:ext cx="1794508" cy="519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naf nu laat ook jij zonder moeite dat heerlijke stuk taart staan! |  Freshhh">
            <a:extLst>
              <a:ext uri="{FF2B5EF4-FFF2-40B4-BE49-F238E27FC236}">
                <a16:creationId xmlns:a16="http://schemas.microsoft.com/office/drawing/2014/main" id="{F97FD83C-8412-5E2B-D833-B930ABC65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7724"/>
            <a:ext cx="7595755" cy="50548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46F50756-099B-4312-733E-4680A6872080}"/>
              </a:ext>
            </a:extLst>
          </p:cNvPr>
          <p:cNvSpPr txBox="1">
            <a:spLocks/>
          </p:cNvSpPr>
          <p:nvPr/>
        </p:nvSpPr>
        <p:spPr>
          <a:xfrm>
            <a:off x="8980128" y="1326894"/>
            <a:ext cx="2743200" cy="1463040"/>
          </a:xfrm>
          <a:prstGeom prst="rect">
            <a:avLst/>
          </a:prstGeom>
        </p:spPr>
        <p:txBody>
          <a:bodyPr vert="horz" lIns="91440" tIns="45720" rIns="91440" bIns="45720" rtlCol="0" anchor="ctr" anchorCtr="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000"/>
              </a:lnSpc>
              <a:spcBef>
                <a:spcPts val="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3200" b="1" dirty="0"/>
              <a:t>BEDANKT !</a:t>
            </a:r>
          </a:p>
        </p:txBody>
      </p:sp>
    </p:spTree>
    <p:extLst>
      <p:ext uri="{BB962C8B-B14F-4D97-AF65-F5344CB8AC3E}">
        <p14:creationId xmlns:p14="http://schemas.microsoft.com/office/powerpoint/2010/main" val="243649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9F29B-F233-48AF-8261-F33A4E079E3E}"/>
              </a:ext>
            </a:extLst>
          </p:cNvPr>
          <p:cNvSpPr>
            <a:spLocks noGrp="1"/>
          </p:cNvSpPr>
          <p:nvPr>
            <p:ph type="title"/>
          </p:nvPr>
        </p:nvSpPr>
        <p:spPr>
          <a:xfrm>
            <a:off x="3048000" y="1506630"/>
            <a:ext cx="8785412" cy="3728757"/>
          </a:xfrm>
        </p:spPr>
        <p:txBody>
          <a:bodyPr rtlCol="0">
            <a:normAutofit fontScale="90000"/>
          </a:bodyPr>
          <a:lstStyle/>
          <a:p>
            <a:pPr rtl="0"/>
            <a:r>
              <a:rPr lang="nl-NL" sz="2400" b="1" dirty="0">
                <a:solidFill>
                  <a:schemeClr val="tx1"/>
                </a:solidFill>
                <a:latin typeface="Abadi" panose="020B0604020104020204" pitchFamily="34" charset="0"/>
              </a:rPr>
              <a:t>Projecten</a:t>
            </a:r>
            <a:br>
              <a:rPr lang="nl-NL" sz="2400" b="1" dirty="0">
                <a:solidFill>
                  <a:schemeClr val="tx1"/>
                </a:solidFill>
                <a:latin typeface="Abadi" panose="020B0604020104020204" pitchFamily="34" charset="0"/>
              </a:rPr>
            </a:br>
            <a:r>
              <a:rPr lang="nl-NL" sz="2400" dirty="0">
                <a:solidFill>
                  <a:schemeClr val="tx1"/>
                </a:solidFill>
                <a:latin typeface="Abadi Extra Light" panose="020B0204020104020204" pitchFamily="34" charset="0"/>
              </a:rPr>
              <a:t>- Dorp met toekomst 				-&gt; 4.000 €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Dorp op stap 					-&gt; 3.000 €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De Pluim (Koning Boudewijnstichting) 		-&gt; 1.000 €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Sociaal/cultureel (Stad Mechelen) 		-&gt; 9.000 €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Concertband Heffen (Kon. Boudewijnstichting) 	-&gt;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Start2Art (Stad Mechelen) 			-&gt;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Dorpsraad </a:t>
            </a:r>
            <a:r>
              <a:rPr lang="nl-NL" sz="2400" dirty="0" err="1">
                <a:solidFill>
                  <a:schemeClr val="tx1"/>
                </a:solidFill>
                <a:latin typeface="Abadi Extra Light" panose="020B0204020104020204" pitchFamily="34" charset="0"/>
              </a:rPr>
              <a:t>Tisselt</a:t>
            </a:r>
            <a:r>
              <a:rPr lang="nl-NL" sz="2400" dirty="0">
                <a:solidFill>
                  <a:schemeClr val="tx1"/>
                </a:solidFill>
                <a:latin typeface="Abadi Extra Light" panose="020B0204020104020204" pitchFamily="34" charset="0"/>
              </a:rPr>
              <a:t> (Koning Boudewijnstichting) 	-&gt;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Sint-Janskermis </a:t>
            </a:r>
            <a:r>
              <a:rPr lang="nl-NL" sz="2400" dirty="0" err="1">
                <a:solidFill>
                  <a:schemeClr val="tx1"/>
                </a:solidFill>
                <a:latin typeface="Abadi Extra Light" panose="020B0204020104020204" pitchFamily="34" charset="0"/>
              </a:rPr>
              <a:t>Tisselt</a:t>
            </a:r>
            <a:r>
              <a:rPr lang="nl-NL" sz="2400" dirty="0">
                <a:solidFill>
                  <a:schemeClr val="tx1"/>
                </a:solidFill>
                <a:latin typeface="Abadi Extra Light" panose="020B0204020104020204" pitchFamily="34" charset="0"/>
              </a:rPr>
              <a:t> (Kon. Boudewijnstichting)-&gt;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Retro weekend Heffen (Stad Mechelen) 	-&gt;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Start 2 </a:t>
            </a:r>
            <a:r>
              <a:rPr lang="nl-NL" sz="2400" dirty="0" err="1">
                <a:solidFill>
                  <a:schemeClr val="tx1"/>
                </a:solidFill>
                <a:latin typeface="Abadi Extra Light" panose="020B0204020104020204" pitchFamily="34" charset="0"/>
              </a:rPr>
              <a:t>play</a:t>
            </a:r>
            <a:r>
              <a:rPr lang="nl-NL" sz="2400" dirty="0">
                <a:solidFill>
                  <a:schemeClr val="tx1"/>
                </a:solidFill>
                <a:latin typeface="Abadi Extra Light" panose="020B0204020104020204" pitchFamily="34" charset="0"/>
              </a:rPr>
              <a:t> (Electrabel) 			-&gt; 2.500 €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Heffen Zomert (Koning Boudewijnstichting)	-&gt; 5.000 €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Vonken &amp; Vuur (Rotary Club)			-&gt; 2.000 €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Infrastructuursubs. TRT Hazewinkel (Willebroek) -&gt; 10.000 €</a:t>
            </a:r>
            <a:br>
              <a:rPr lang="nl-NL" sz="2400" dirty="0">
                <a:solidFill>
                  <a:schemeClr val="tx1"/>
                </a:solidFill>
                <a:latin typeface="Abadi Extra Light" panose="020B0204020104020204" pitchFamily="34" charset="0"/>
              </a:rPr>
            </a:br>
            <a:br>
              <a:rPr lang="nl-NL" sz="2400" dirty="0">
                <a:solidFill>
                  <a:schemeClr val="tx1"/>
                </a:solidFill>
                <a:latin typeface="Abadi" panose="020B0604020104020204" pitchFamily="34" charset="0"/>
              </a:rPr>
            </a:br>
            <a:r>
              <a:rPr lang="nl-NL" sz="2400" b="1" dirty="0">
                <a:solidFill>
                  <a:schemeClr val="tx1"/>
                </a:solidFill>
                <a:latin typeface="Abadi" panose="020B0604020104020204" pitchFamily="34" charset="0"/>
              </a:rPr>
              <a:t>Vrijwilligerswerk</a:t>
            </a:r>
            <a:br>
              <a:rPr lang="nl-NL" sz="2400" b="1" dirty="0">
                <a:solidFill>
                  <a:schemeClr val="tx1"/>
                </a:solidFill>
                <a:latin typeface="Abadi" panose="020B0604020104020204" pitchFamily="34" charset="0"/>
              </a:rPr>
            </a:br>
            <a:r>
              <a:rPr lang="nl-NL" sz="2400" dirty="0">
                <a:solidFill>
                  <a:schemeClr val="tx1"/>
                </a:solidFill>
                <a:latin typeface="Abadi Extra Light" panose="020B0204020104020204" pitchFamily="34" charset="0"/>
              </a:rPr>
              <a:t>- Vrijwilligerswerk (Kanaalfeesten, Willebroek zomert, Maanrock, </a:t>
            </a:r>
            <a:r>
              <a:rPr lang="nl-NL" sz="2400" dirty="0" err="1">
                <a:solidFill>
                  <a:schemeClr val="tx1"/>
                </a:solidFill>
                <a:latin typeface="Abadi Extra Light" panose="020B0204020104020204" pitchFamily="34" charset="0"/>
              </a:rPr>
              <a:t>Beaveraid</a:t>
            </a:r>
            <a:r>
              <a:rPr lang="nl-NL" sz="2400" dirty="0">
                <a:solidFill>
                  <a:schemeClr val="tx1"/>
                </a:solidFill>
                <a:latin typeface="Abadi Extra Light" panose="020B0204020104020204" pitchFamily="34" charset="0"/>
              </a:rPr>
              <a:t>,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Belgische roeibond, Electrabel, …) -&gt; </a:t>
            </a:r>
            <a:br>
              <a:rPr lang="nl-NL" sz="2400" dirty="0">
                <a:solidFill>
                  <a:schemeClr val="tx1"/>
                </a:solidFill>
                <a:latin typeface="Abadi Extra Light" panose="020B0204020104020204" pitchFamily="34" charset="0"/>
              </a:rPr>
            </a:br>
            <a:r>
              <a:rPr lang="nl-NL" sz="2400" dirty="0">
                <a:solidFill>
                  <a:schemeClr val="tx1"/>
                </a:solidFill>
                <a:latin typeface="Abadi Extra Light" panose="020B0204020104020204" pitchFamily="34" charset="0"/>
              </a:rPr>
              <a:t>	+ 30.000 €</a:t>
            </a:r>
            <a:br>
              <a:rPr lang="nl-NL" sz="2400" dirty="0">
                <a:solidFill>
                  <a:schemeClr val="tx1"/>
                </a:solidFill>
                <a:latin typeface="Abadi Extra Light" panose="020B0204020104020204" pitchFamily="34" charset="0"/>
              </a:rPr>
            </a:br>
            <a:r>
              <a:rPr lang="nl-NL" sz="2400" b="1" dirty="0">
                <a:solidFill>
                  <a:schemeClr val="tx1"/>
                </a:solidFill>
                <a:latin typeface="Abadi" panose="020B0604020104020204" pitchFamily="34" charset="0"/>
              </a:rPr>
              <a:t>Sponsoring</a:t>
            </a:r>
            <a:br>
              <a:rPr lang="nl-NL" sz="2400" dirty="0">
                <a:solidFill>
                  <a:schemeClr val="tx1"/>
                </a:solidFill>
                <a:latin typeface="Abadi" panose="020B0604020104020204" pitchFamily="34" charset="0"/>
              </a:rPr>
            </a:br>
            <a:r>
              <a:rPr lang="nl-NL" sz="2400" dirty="0">
                <a:solidFill>
                  <a:schemeClr val="tx1"/>
                </a:solidFill>
                <a:latin typeface="Abadi Extra Light" panose="020B0204020104020204" pitchFamily="34" charset="0"/>
              </a:rPr>
              <a:t>- jaarlijks ongeveer 2.000 €</a:t>
            </a:r>
          </a:p>
        </p:txBody>
      </p:sp>
      <p:sp>
        <p:nvSpPr>
          <p:cNvPr id="4" name="Tijdelijke aanduiding voor dianumm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nl-NL" smtClean="0"/>
              <a:pPr rtl="0"/>
              <a:t>3</a:t>
            </a:fld>
            <a:endParaRPr lang="nl-NL"/>
          </a:p>
        </p:txBody>
      </p:sp>
      <p:pic>
        <p:nvPicPr>
          <p:cNvPr id="2050" name="Picture 2" descr="Willebroek lanceert nieuwe huisstijl | RTV">
            <a:extLst>
              <a:ext uri="{FF2B5EF4-FFF2-40B4-BE49-F238E27FC236}">
                <a16:creationId xmlns:a16="http://schemas.microsoft.com/office/drawing/2014/main" id="{7533D6A5-217B-31D7-5299-D5E112DA829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271670"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76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08C79-A4AC-4B5D-92DF-600737E4D11A}"/>
              </a:ext>
            </a:extLst>
          </p:cNvPr>
          <p:cNvSpPr>
            <a:spLocks noGrp="1"/>
          </p:cNvSpPr>
          <p:nvPr>
            <p:ph type="title"/>
          </p:nvPr>
        </p:nvSpPr>
        <p:spPr>
          <a:xfrm>
            <a:off x="1411357" y="13413"/>
            <a:ext cx="10094843" cy="1325563"/>
          </a:xfrm>
        </p:spPr>
        <p:txBody>
          <a:bodyPr rtlCol="0">
            <a:normAutofit/>
          </a:bodyPr>
          <a:lstStyle/>
          <a:p>
            <a:pPr rtl="0"/>
            <a:r>
              <a:rPr lang="nl-NL" sz="4000" dirty="0">
                <a:solidFill>
                  <a:schemeClr val="tx1"/>
                </a:solidFill>
                <a:latin typeface="Abadi" panose="020B0604020104020204" pitchFamily="34" charset="0"/>
              </a:rPr>
              <a:t>Waar vind je subsidies en toelagen ?</a:t>
            </a:r>
          </a:p>
        </p:txBody>
      </p:sp>
      <p:sp>
        <p:nvSpPr>
          <p:cNvPr id="3" name="Tijdelijke aanduiding voor inhoud 2">
            <a:extLst>
              <a:ext uri="{FF2B5EF4-FFF2-40B4-BE49-F238E27FC236}">
                <a16:creationId xmlns:a16="http://schemas.microsoft.com/office/drawing/2014/main" id="{7D779DE4-CAEA-4617-897E-FEC9A2AC2D6A}"/>
              </a:ext>
            </a:extLst>
          </p:cNvPr>
          <p:cNvSpPr>
            <a:spLocks noGrp="1"/>
          </p:cNvSpPr>
          <p:nvPr>
            <p:ph type="body" idx="1"/>
          </p:nvPr>
        </p:nvSpPr>
        <p:spPr>
          <a:xfrm>
            <a:off x="1508692" y="1469313"/>
            <a:ext cx="4114800" cy="457200"/>
          </a:xfrm>
        </p:spPr>
        <p:txBody>
          <a:bodyPr vert="horz" lIns="91440" tIns="45720" rIns="91440" bIns="45720" rtlCol="0" anchor="b">
            <a:normAutofit/>
          </a:bodyPr>
          <a:lstStyle/>
          <a:p>
            <a:pPr rtl="0"/>
            <a:r>
              <a:rPr lang="nl-NL" dirty="0">
                <a:solidFill>
                  <a:schemeClr val="tx1"/>
                </a:solidFill>
                <a:latin typeface="Abadi" panose="020B0604020104020204" pitchFamily="34" charset="0"/>
              </a:rPr>
              <a:t>Eigen federatie</a:t>
            </a:r>
          </a:p>
        </p:txBody>
      </p:sp>
      <p:sp>
        <p:nvSpPr>
          <p:cNvPr id="10" name="Tijdelijke aanduiding voor tekst 9">
            <a:extLst>
              <a:ext uri="{FF2B5EF4-FFF2-40B4-BE49-F238E27FC236}">
                <a16:creationId xmlns:a16="http://schemas.microsoft.com/office/drawing/2014/main" id="{B6091E26-6697-4FFA-91DC-FF5001DDE6A0}"/>
              </a:ext>
            </a:extLst>
          </p:cNvPr>
          <p:cNvSpPr>
            <a:spLocks noGrp="1"/>
          </p:cNvSpPr>
          <p:nvPr>
            <p:ph type="body" sz="quarter" idx="3"/>
          </p:nvPr>
        </p:nvSpPr>
        <p:spPr>
          <a:xfrm>
            <a:off x="1524001" y="3908959"/>
            <a:ext cx="4114800" cy="502659"/>
          </a:xfrm>
        </p:spPr>
        <p:txBody>
          <a:bodyPr rtlCol="0" anchor="b">
            <a:normAutofit/>
          </a:bodyPr>
          <a:lstStyle/>
          <a:p>
            <a:pPr rtl="0"/>
            <a:r>
              <a:rPr lang="nl-NL" dirty="0">
                <a:solidFill>
                  <a:schemeClr val="tx1"/>
                </a:solidFill>
                <a:latin typeface="Abadi" panose="020B0604020104020204" pitchFamily="34" charset="0"/>
              </a:rPr>
              <a:t>Lokale overheid</a:t>
            </a:r>
          </a:p>
        </p:txBody>
      </p:sp>
      <p:sp>
        <p:nvSpPr>
          <p:cNvPr id="14" name="Tijdelijke aanduiding voor tekst 13">
            <a:extLst>
              <a:ext uri="{FF2B5EF4-FFF2-40B4-BE49-F238E27FC236}">
                <a16:creationId xmlns:a16="http://schemas.microsoft.com/office/drawing/2014/main" id="{D32255BC-C6D7-45F4-AA99-1EBC2D1ABC4D}"/>
              </a:ext>
            </a:extLst>
          </p:cNvPr>
          <p:cNvSpPr>
            <a:spLocks noGrp="1"/>
          </p:cNvSpPr>
          <p:nvPr>
            <p:ph type="body" idx="16"/>
          </p:nvPr>
        </p:nvSpPr>
        <p:spPr>
          <a:xfrm>
            <a:off x="1508692" y="2230577"/>
            <a:ext cx="4114800" cy="467135"/>
          </a:xfrm>
        </p:spPr>
        <p:txBody>
          <a:bodyPr rtlCol="0">
            <a:normAutofit/>
          </a:bodyPr>
          <a:lstStyle/>
          <a:p>
            <a:pPr rtl="0"/>
            <a:r>
              <a:rPr lang="nl-NL" dirty="0">
                <a:solidFill>
                  <a:schemeClr val="tx1"/>
                </a:solidFill>
                <a:latin typeface="Abadi" panose="020B0604020104020204" pitchFamily="34" charset="0"/>
              </a:rPr>
              <a:t>Provincie</a:t>
            </a:r>
          </a:p>
        </p:txBody>
      </p:sp>
      <p:sp>
        <p:nvSpPr>
          <p:cNvPr id="15" name="Tijdelijke aanduiding voor tekst 14">
            <a:extLst>
              <a:ext uri="{FF2B5EF4-FFF2-40B4-BE49-F238E27FC236}">
                <a16:creationId xmlns:a16="http://schemas.microsoft.com/office/drawing/2014/main" id="{95C519DA-06A3-4391-AAF4-8C7122770C3E}"/>
              </a:ext>
            </a:extLst>
          </p:cNvPr>
          <p:cNvSpPr>
            <a:spLocks noGrp="1"/>
          </p:cNvSpPr>
          <p:nvPr>
            <p:ph type="body" sz="quarter" idx="17"/>
          </p:nvPr>
        </p:nvSpPr>
        <p:spPr>
          <a:xfrm>
            <a:off x="6553200" y="1492828"/>
            <a:ext cx="4114800" cy="382342"/>
          </a:xfrm>
        </p:spPr>
        <p:txBody>
          <a:bodyPr rtlCol="0">
            <a:normAutofit/>
          </a:bodyPr>
          <a:lstStyle/>
          <a:p>
            <a:r>
              <a:rPr lang="nl-NL" dirty="0">
                <a:solidFill>
                  <a:schemeClr val="tx1"/>
                </a:solidFill>
                <a:latin typeface="Abadi" panose="020B0604020104020204" pitchFamily="34" charset="0"/>
              </a:rPr>
              <a:t>Vlaanderen</a:t>
            </a:r>
          </a:p>
        </p:txBody>
      </p:sp>
      <p:sp>
        <p:nvSpPr>
          <p:cNvPr id="46" name="Tijdelijke aanduiding voor dianumm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nl-NL" smtClean="0"/>
              <a:pPr rtl="0"/>
              <a:t>4</a:t>
            </a:fld>
            <a:endParaRPr lang="nl-NL"/>
          </a:p>
        </p:txBody>
      </p:sp>
      <p:pic>
        <p:nvPicPr>
          <p:cNvPr id="3074" name="Picture 2" descr="Willebroek wil vooral sociaal isolement en eenzaamheid tegengaan. ">
            <a:extLst>
              <a:ext uri="{FF2B5EF4-FFF2-40B4-BE49-F238E27FC236}">
                <a16:creationId xmlns:a16="http://schemas.microsoft.com/office/drawing/2014/main" id="{E4AB7836-053B-3C23-0923-AF64EB737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351" b="30543"/>
          <a:stretch/>
        </p:blipFill>
        <p:spPr bwMode="auto">
          <a:xfrm>
            <a:off x="0" y="5305104"/>
            <a:ext cx="12192000" cy="155289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6">
            <a:extLst>
              <a:ext uri="{FF2B5EF4-FFF2-40B4-BE49-F238E27FC236}">
                <a16:creationId xmlns:a16="http://schemas.microsoft.com/office/drawing/2014/main" id="{9B4BF239-6EA4-F360-9C7C-E5875A234A40}"/>
              </a:ext>
            </a:extLst>
          </p:cNvPr>
          <p:cNvSpPr>
            <a:spLocks noGrp="1"/>
          </p:cNvSpPr>
          <p:nvPr>
            <p:ph type="body" sz="quarter" idx="14"/>
          </p:nvPr>
        </p:nvSpPr>
        <p:spPr>
          <a:xfrm>
            <a:off x="1508692" y="1871351"/>
            <a:ext cx="4114800" cy="414409"/>
          </a:xfrm>
        </p:spPr>
        <p:txBody>
          <a:bodyPr/>
          <a:lstStyle/>
          <a:p>
            <a:r>
              <a:rPr lang="nl-BE" dirty="0"/>
              <a:t>Sportbonden, </a:t>
            </a:r>
            <a:r>
              <a:rPr lang="nl-BE" dirty="0" err="1"/>
              <a:t>Vlamo</a:t>
            </a:r>
            <a:r>
              <a:rPr lang="nl-BE" dirty="0"/>
              <a:t>, …</a:t>
            </a:r>
          </a:p>
        </p:txBody>
      </p:sp>
      <p:sp>
        <p:nvSpPr>
          <p:cNvPr id="9" name="Tijdelijke aanduiding voor tekst 8">
            <a:extLst>
              <a:ext uri="{FF2B5EF4-FFF2-40B4-BE49-F238E27FC236}">
                <a16:creationId xmlns:a16="http://schemas.microsoft.com/office/drawing/2014/main" id="{8EA20FBA-EAFA-AE00-C9C6-1DD4B5485875}"/>
              </a:ext>
            </a:extLst>
          </p:cNvPr>
          <p:cNvSpPr>
            <a:spLocks noGrp="1"/>
          </p:cNvSpPr>
          <p:nvPr>
            <p:ph type="body" sz="quarter" idx="15"/>
          </p:nvPr>
        </p:nvSpPr>
        <p:spPr>
          <a:xfrm>
            <a:off x="1524001" y="4310997"/>
            <a:ext cx="4114800" cy="914400"/>
          </a:xfrm>
        </p:spPr>
        <p:txBody>
          <a:bodyPr/>
          <a:lstStyle/>
          <a:p>
            <a:r>
              <a:rPr lang="nl-BE" dirty="0"/>
              <a:t>Gemeente of stad, lokale diensten, lokale projecten, …</a:t>
            </a:r>
          </a:p>
        </p:txBody>
      </p:sp>
      <p:sp>
        <p:nvSpPr>
          <p:cNvPr id="18" name="Tijdelijke aanduiding voor tekst 17">
            <a:extLst>
              <a:ext uri="{FF2B5EF4-FFF2-40B4-BE49-F238E27FC236}">
                <a16:creationId xmlns:a16="http://schemas.microsoft.com/office/drawing/2014/main" id="{73FE1201-8F2E-0332-1B60-6D78418F0BE7}"/>
              </a:ext>
            </a:extLst>
          </p:cNvPr>
          <p:cNvSpPr>
            <a:spLocks noGrp="1"/>
          </p:cNvSpPr>
          <p:nvPr>
            <p:ph type="body" sz="quarter" idx="18"/>
          </p:nvPr>
        </p:nvSpPr>
        <p:spPr>
          <a:xfrm>
            <a:off x="1508692" y="2580304"/>
            <a:ext cx="4114800" cy="452749"/>
          </a:xfrm>
        </p:spPr>
        <p:txBody>
          <a:bodyPr/>
          <a:lstStyle/>
          <a:p>
            <a:r>
              <a:rPr lang="nl-BE" dirty="0"/>
              <a:t>Provinciale projecten</a:t>
            </a:r>
          </a:p>
        </p:txBody>
      </p:sp>
      <p:sp>
        <p:nvSpPr>
          <p:cNvPr id="20" name="Tijdelijke aanduiding voor tekst 19">
            <a:extLst>
              <a:ext uri="{FF2B5EF4-FFF2-40B4-BE49-F238E27FC236}">
                <a16:creationId xmlns:a16="http://schemas.microsoft.com/office/drawing/2014/main" id="{3BDB9B80-6409-C0C4-CB03-AE974368CB5E}"/>
              </a:ext>
            </a:extLst>
          </p:cNvPr>
          <p:cNvSpPr>
            <a:spLocks noGrp="1"/>
          </p:cNvSpPr>
          <p:nvPr>
            <p:ph type="body" sz="quarter" idx="19"/>
          </p:nvPr>
        </p:nvSpPr>
        <p:spPr>
          <a:xfrm>
            <a:off x="6553200" y="1842555"/>
            <a:ext cx="5354782" cy="452749"/>
          </a:xfrm>
        </p:spPr>
        <p:txBody>
          <a:bodyPr/>
          <a:lstStyle/>
          <a:p>
            <a:r>
              <a:rPr lang="nl-BE" dirty="0"/>
              <a:t>Per thema (sport, cultuur, sociale cohesie, …) en Sport Vlaanderen</a:t>
            </a:r>
          </a:p>
        </p:txBody>
      </p:sp>
      <p:sp>
        <p:nvSpPr>
          <p:cNvPr id="4" name="Tijdelijke aanduiding voor tekst 14">
            <a:extLst>
              <a:ext uri="{FF2B5EF4-FFF2-40B4-BE49-F238E27FC236}">
                <a16:creationId xmlns:a16="http://schemas.microsoft.com/office/drawing/2014/main" id="{9413C14B-28BF-8D6A-6C23-2DF9FC5CE224}"/>
              </a:ext>
            </a:extLst>
          </p:cNvPr>
          <p:cNvSpPr txBox="1">
            <a:spLocks/>
          </p:cNvSpPr>
          <p:nvPr/>
        </p:nvSpPr>
        <p:spPr>
          <a:xfrm>
            <a:off x="1508692" y="3163235"/>
            <a:ext cx="4114800" cy="38234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tx1"/>
                </a:solidFill>
                <a:latin typeface="Abadi" panose="020B0604020104020204" pitchFamily="34" charset="0"/>
              </a:rPr>
              <a:t>België, Europa</a:t>
            </a:r>
          </a:p>
        </p:txBody>
      </p:sp>
      <p:sp>
        <p:nvSpPr>
          <p:cNvPr id="5" name="Tijdelijke aanduiding voor tekst 19">
            <a:extLst>
              <a:ext uri="{FF2B5EF4-FFF2-40B4-BE49-F238E27FC236}">
                <a16:creationId xmlns:a16="http://schemas.microsoft.com/office/drawing/2014/main" id="{D029FB84-D23D-2ACE-AFD7-1C5F4792D892}"/>
              </a:ext>
            </a:extLst>
          </p:cNvPr>
          <p:cNvSpPr txBox="1">
            <a:spLocks/>
          </p:cNvSpPr>
          <p:nvPr/>
        </p:nvSpPr>
        <p:spPr>
          <a:xfrm>
            <a:off x="1508692" y="3522482"/>
            <a:ext cx="4114800" cy="452749"/>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Vaak enkel voor hele grote projecten</a:t>
            </a:r>
          </a:p>
        </p:txBody>
      </p:sp>
      <p:sp>
        <p:nvSpPr>
          <p:cNvPr id="6" name="Tijdelijke aanduiding voor tekst 14">
            <a:extLst>
              <a:ext uri="{FF2B5EF4-FFF2-40B4-BE49-F238E27FC236}">
                <a16:creationId xmlns:a16="http://schemas.microsoft.com/office/drawing/2014/main" id="{6FD087BB-E743-9E97-BB12-E7D314D11E97}"/>
              </a:ext>
            </a:extLst>
          </p:cNvPr>
          <p:cNvSpPr txBox="1">
            <a:spLocks/>
          </p:cNvSpPr>
          <p:nvPr/>
        </p:nvSpPr>
        <p:spPr>
          <a:xfrm>
            <a:off x="6553200" y="3713958"/>
            <a:ext cx="4114800" cy="38234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tx1"/>
                </a:solidFill>
                <a:latin typeface="Abadi" panose="020B0604020104020204" pitchFamily="34" charset="0"/>
              </a:rPr>
              <a:t>(Commerciële) Organisaties </a:t>
            </a:r>
          </a:p>
        </p:txBody>
      </p:sp>
      <p:sp>
        <p:nvSpPr>
          <p:cNvPr id="8" name="Tijdelijke aanduiding voor tekst 19">
            <a:extLst>
              <a:ext uri="{FF2B5EF4-FFF2-40B4-BE49-F238E27FC236}">
                <a16:creationId xmlns:a16="http://schemas.microsoft.com/office/drawing/2014/main" id="{8FCD1668-58FA-619D-1962-56A38B936430}"/>
              </a:ext>
            </a:extLst>
          </p:cNvPr>
          <p:cNvSpPr txBox="1">
            <a:spLocks/>
          </p:cNvSpPr>
          <p:nvPr/>
        </p:nvSpPr>
        <p:spPr>
          <a:xfrm>
            <a:off x="6553200" y="4073205"/>
            <a:ext cx="4953000" cy="452749"/>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Koning Boudewijnstichting, banken, grote bedrijven, </a:t>
            </a:r>
            <a:r>
              <a:rPr lang="nl-BE" dirty="0" err="1"/>
              <a:t>Trooper</a:t>
            </a:r>
            <a:r>
              <a:rPr lang="nl-BE" dirty="0"/>
              <a:t>, …</a:t>
            </a:r>
          </a:p>
        </p:txBody>
      </p:sp>
      <p:sp>
        <p:nvSpPr>
          <p:cNvPr id="11" name="Tijdelijke aanduiding voor tekst 14">
            <a:extLst>
              <a:ext uri="{FF2B5EF4-FFF2-40B4-BE49-F238E27FC236}">
                <a16:creationId xmlns:a16="http://schemas.microsoft.com/office/drawing/2014/main" id="{BF74249C-8689-F8BC-1B5E-D31F8F77E7FE}"/>
              </a:ext>
            </a:extLst>
          </p:cNvPr>
          <p:cNvSpPr txBox="1">
            <a:spLocks/>
          </p:cNvSpPr>
          <p:nvPr/>
        </p:nvSpPr>
        <p:spPr>
          <a:xfrm>
            <a:off x="6553200" y="2695816"/>
            <a:ext cx="4114800" cy="38234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dirty="0">
                <a:solidFill>
                  <a:schemeClr val="tx1"/>
                </a:solidFill>
                <a:latin typeface="Abadi" panose="020B0604020104020204" pitchFamily="34" charset="0"/>
              </a:rPr>
              <a:t>Liefdadigheidsorganisaties</a:t>
            </a:r>
          </a:p>
        </p:txBody>
      </p:sp>
      <p:sp>
        <p:nvSpPr>
          <p:cNvPr id="12" name="Tijdelijke aanduiding voor tekst 19">
            <a:extLst>
              <a:ext uri="{FF2B5EF4-FFF2-40B4-BE49-F238E27FC236}">
                <a16:creationId xmlns:a16="http://schemas.microsoft.com/office/drawing/2014/main" id="{9675C6BF-3B4F-E0BF-AFEE-741A121CA51A}"/>
              </a:ext>
            </a:extLst>
          </p:cNvPr>
          <p:cNvSpPr txBox="1">
            <a:spLocks/>
          </p:cNvSpPr>
          <p:nvPr/>
        </p:nvSpPr>
        <p:spPr>
          <a:xfrm>
            <a:off x="6553200" y="3045543"/>
            <a:ext cx="5354782" cy="452749"/>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Rotary Club, Lionsclub, Stichting tegen Kanker, Kom op tegen kanker, …</a:t>
            </a:r>
          </a:p>
        </p:txBody>
      </p:sp>
    </p:spTree>
    <p:extLst>
      <p:ext uri="{BB962C8B-B14F-4D97-AF65-F5344CB8AC3E}">
        <p14:creationId xmlns:p14="http://schemas.microsoft.com/office/powerpoint/2010/main" val="26344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P spid="14" grpId="0" build="p"/>
      <p:bldP spid="15" grpId="0" build="p"/>
      <p:bldP spid="7" grpId="0" build="p"/>
      <p:bldP spid="9" grpId="0" build="p"/>
      <p:bldP spid="18" grpId="0" build="p"/>
      <p:bldP spid="20" grpId="0" build="p"/>
      <p:bldP spid="4" grpId="0" build="p"/>
      <p:bldP spid="5" grpId="0" build="p"/>
      <p:bldP spid="6" grpId="0" build="p"/>
      <p:bldP spid="8" grpId="0" build="p"/>
      <p:bldP spid="11" grpId="0" build="p"/>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Eigen federatie</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691640"/>
            <a:ext cx="4648200" cy="338328"/>
          </a:xfrm>
        </p:spPr>
        <p:txBody>
          <a:bodyPr vert="horz" lIns="91440" tIns="45720" rIns="91440" bIns="45720" rtlCol="0" anchor="t">
            <a:noAutofit/>
          </a:bodyPr>
          <a:lstStyle/>
          <a:p>
            <a:pPr rtl="0"/>
            <a:r>
              <a:rPr lang="nl-NL" dirty="0">
                <a:latin typeface="Abadi" panose="020B0604020104020204" pitchFamily="34" charset="0"/>
              </a:rPr>
              <a:t>Bijv. </a:t>
            </a:r>
            <a:r>
              <a:rPr lang="nl-NL" dirty="0" err="1">
                <a:latin typeface="Abadi" panose="020B0604020104020204" pitchFamily="34" charset="0"/>
              </a:rPr>
              <a:t>Vlamo</a:t>
            </a:r>
            <a:r>
              <a:rPr lang="nl-NL" dirty="0">
                <a:latin typeface="Abadi" panose="020B0604020104020204" pitchFamily="34" charset="0"/>
              </a:rPr>
              <a:t> voor muziekverenigingen, voetbalbond, Vlaamse Roeiliga, …</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7999" y="2781300"/>
            <a:ext cx="4993341" cy="530352"/>
          </a:xfrm>
        </p:spPr>
        <p:txBody>
          <a:bodyPr rtlCol="0"/>
          <a:lstStyle/>
          <a:p>
            <a:pPr rtl="0"/>
            <a:r>
              <a:rPr lang="nl-NL" dirty="0"/>
              <a:t>De meeste federaties lanceren regelmatig projectoproepen waar je als vereniging kan op inschrijven.</a:t>
            </a:r>
          </a:p>
          <a:p>
            <a:pPr rtl="0"/>
            <a:r>
              <a:rPr lang="nl-NL" dirty="0"/>
              <a:t>Bijv.: Vlaamse Roeiliga heeft een jeugdsportfonds waar je subsidies krijgt naargelang je voldoet aan een aantal criteria</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ubsidies | Trainen met subsidies | Profiteer van hoge kortingen | Savantis">
            <a:extLst>
              <a:ext uri="{FF2B5EF4-FFF2-40B4-BE49-F238E27FC236}">
                <a16:creationId xmlns:a16="http://schemas.microsoft.com/office/drawing/2014/main" id="{C104FF43-5488-7FCD-A6EE-4CAEC71312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72" r="24127"/>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09A9836F-E390-EE7A-B377-182F2133C4E2}"/>
              </a:ext>
            </a:extLst>
          </p:cNvPr>
          <p:cNvSpPr txBox="1"/>
          <p:nvPr/>
        </p:nvSpPr>
        <p:spPr>
          <a:xfrm>
            <a:off x="6813177" y="4286306"/>
            <a:ext cx="5146759" cy="369332"/>
          </a:xfrm>
          <a:prstGeom prst="rect">
            <a:avLst/>
          </a:prstGeom>
          <a:noFill/>
        </p:spPr>
        <p:txBody>
          <a:bodyPr wrap="square">
            <a:spAutoFit/>
          </a:bodyPr>
          <a:lstStyle/>
          <a:p>
            <a:r>
              <a:rPr lang="nl-BE" dirty="0"/>
              <a:t>https://www.vlamo.be/impulsen-amateurmuziek</a:t>
            </a:r>
          </a:p>
        </p:txBody>
      </p:sp>
      <p:sp>
        <p:nvSpPr>
          <p:cNvPr id="17" name="Tekstvak 16">
            <a:extLst>
              <a:ext uri="{FF2B5EF4-FFF2-40B4-BE49-F238E27FC236}">
                <a16:creationId xmlns:a16="http://schemas.microsoft.com/office/drawing/2014/main" id="{1375F47F-79C2-F9D2-7D6D-BFD44AB0B260}"/>
              </a:ext>
            </a:extLst>
          </p:cNvPr>
          <p:cNvSpPr txBox="1"/>
          <p:nvPr/>
        </p:nvSpPr>
        <p:spPr>
          <a:xfrm>
            <a:off x="6857999" y="4649044"/>
            <a:ext cx="4648201" cy="369332"/>
          </a:xfrm>
          <a:prstGeom prst="rect">
            <a:avLst/>
          </a:prstGeom>
          <a:noFill/>
        </p:spPr>
        <p:txBody>
          <a:bodyPr wrap="square">
            <a:spAutoFit/>
          </a:bodyPr>
          <a:lstStyle/>
          <a:p>
            <a:r>
              <a:rPr lang="nl-BE" dirty="0"/>
              <a:t>https://www.voetbalvlaanderen.be/projecten</a:t>
            </a:r>
          </a:p>
        </p:txBody>
      </p:sp>
      <p:sp>
        <p:nvSpPr>
          <p:cNvPr id="4" name="Tekstvak 3">
            <a:extLst>
              <a:ext uri="{FF2B5EF4-FFF2-40B4-BE49-F238E27FC236}">
                <a16:creationId xmlns:a16="http://schemas.microsoft.com/office/drawing/2014/main" id="{D0B7D09B-2A2D-9038-1E3F-F84627A74232}"/>
              </a:ext>
            </a:extLst>
          </p:cNvPr>
          <p:cNvSpPr txBox="1"/>
          <p:nvPr/>
        </p:nvSpPr>
        <p:spPr>
          <a:xfrm>
            <a:off x="6857999" y="5018376"/>
            <a:ext cx="4648201" cy="646331"/>
          </a:xfrm>
          <a:prstGeom prst="rect">
            <a:avLst/>
          </a:prstGeom>
          <a:noFill/>
        </p:spPr>
        <p:txBody>
          <a:bodyPr wrap="square">
            <a:spAutoFit/>
          </a:bodyPr>
          <a:lstStyle/>
          <a:p>
            <a:r>
              <a:rPr lang="nl-BE" dirty="0"/>
              <a:t>https://www.danssportvlaanderen.be/voor-clubs/subsidies-en-voordelen</a:t>
            </a:r>
          </a:p>
        </p:txBody>
      </p:sp>
    </p:spTree>
    <p:extLst>
      <p:ext uri="{BB962C8B-B14F-4D97-AF65-F5344CB8AC3E}">
        <p14:creationId xmlns:p14="http://schemas.microsoft.com/office/powerpoint/2010/main" val="210478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1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Provincie</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691640"/>
            <a:ext cx="4648200" cy="338328"/>
          </a:xfrm>
        </p:spPr>
        <p:txBody>
          <a:bodyPr vert="horz" lIns="91440" tIns="45720" rIns="91440" bIns="45720" rtlCol="0" anchor="t">
            <a:noAutofit/>
          </a:bodyPr>
          <a:lstStyle/>
          <a:p>
            <a:pPr rtl="0"/>
            <a:r>
              <a:rPr lang="nl-NL" dirty="0">
                <a:latin typeface="Abadi" panose="020B0604020104020204" pitchFamily="34" charset="0"/>
              </a:rPr>
              <a:t>De meeste projectoproepen zijn bestemd voor lokale overheden </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1568" y="2516124"/>
            <a:ext cx="4993341" cy="530352"/>
          </a:xfrm>
        </p:spPr>
        <p:txBody>
          <a:bodyPr rtlCol="0"/>
          <a:lstStyle/>
          <a:p>
            <a:r>
              <a:rPr lang="nl-NL" dirty="0"/>
              <a:t>Er is wel een uitleendienst bij de provincie waar je allerlei materiaal voor evenementen kan afhalen (muziekinstallaties, tentjes, materiaal voor tentoonstellingen, …) .</a:t>
            </a:r>
          </a:p>
          <a:p>
            <a:r>
              <a:rPr lang="nl-NL" dirty="0"/>
              <a:t>Ook ‘4</a:t>
            </a:r>
            <a:r>
              <a:rPr lang="nl-NL" baseline="30000" dirty="0"/>
              <a:t>de</a:t>
            </a:r>
            <a:r>
              <a:rPr lang="nl-NL" dirty="0"/>
              <a:t>-pijler organisaties’ kunnen op steun rekenen (bv. ARGOS)</a:t>
            </a:r>
          </a:p>
          <a:p>
            <a:pPr rtl="0"/>
            <a:r>
              <a:rPr lang="nl-NL" dirty="0"/>
              <a:t> </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rovincie Antwerpen | Denys">
            <a:extLst>
              <a:ext uri="{FF2B5EF4-FFF2-40B4-BE49-F238E27FC236}">
                <a16:creationId xmlns:a16="http://schemas.microsoft.com/office/drawing/2014/main" id="{579AC1E9-CC68-54DA-6248-546963D76B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00" r="15947"/>
          <a:stretch/>
        </p:blipFill>
        <p:spPr bwMode="auto">
          <a:xfrm>
            <a:off x="0" y="0"/>
            <a:ext cx="6326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A5BBE5F-9AB3-C137-29A3-437A57A0A1B0}"/>
              </a:ext>
            </a:extLst>
          </p:cNvPr>
          <p:cNvSpPr txBox="1"/>
          <p:nvPr/>
        </p:nvSpPr>
        <p:spPr>
          <a:xfrm>
            <a:off x="6920754" y="4976522"/>
            <a:ext cx="4637741" cy="646331"/>
          </a:xfrm>
          <a:prstGeom prst="rect">
            <a:avLst/>
          </a:prstGeom>
          <a:noFill/>
        </p:spPr>
        <p:txBody>
          <a:bodyPr wrap="square">
            <a:spAutoFit/>
          </a:bodyPr>
          <a:lstStyle/>
          <a:p>
            <a:r>
              <a:rPr lang="nl-BE" dirty="0"/>
              <a:t>www.provincieantwerpen.be/provinciebestuur/subsidieloket.html</a:t>
            </a:r>
          </a:p>
        </p:txBody>
      </p:sp>
      <p:sp>
        <p:nvSpPr>
          <p:cNvPr id="10" name="Tekstvak 9">
            <a:extLst>
              <a:ext uri="{FF2B5EF4-FFF2-40B4-BE49-F238E27FC236}">
                <a16:creationId xmlns:a16="http://schemas.microsoft.com/office/drawing/2014/main" id="{A4F5C745-5478-6DBA-128E-5E77DB1313AB}"/>
              </a:ext>
            </a:extLst>
          </p:cNvPr>
          <p:cNvSpPr txBox="1"/>
          <p:nvPr/>
        </p:nvSpPr>
        <p:spPr>
          <a:xfrm>
            <a:off x="6920754" y="3939327"/>
            <a:ext cx="6096000" cy="646331"/>
          </a:xfrm>
          <a:prstGeom prst="rect">
            <a:avLst/>
          </a:prstGeom>
          <a:noFill/>
        </p:spPr>
        <p:txBody>
          <a:bodyPr wrap="square">
            <a:spAutoFit/>
          </a:bodyPr>
          <a:lstStyle/>
          <a:p>
            <a:r>
              <a:rPr lang="nl-BE" dirty="0"/>
              <a:t>www.provincieantwerpen.be/aanbod/doe/provinciaal-vormingscentrum-malle/uitleendienst.html</a:t>
            </a:r>
          </a:p>
        </p:txBody>
      </p:sp>
      <p:sp>
        <p:nvSpPr>
          <p:cNvPr id="4" name="Tekstvak 3">
            <a:extLst>
              <a:ext uri="{FF2B5EF4-FFF2-40B4-BE49-F238E27FC236}">
                <a16:creationId xmlns:a16="http://schemas.microsoft.com/office/drawing/2014/main" id="{1AD88948-E536-A69A-07D5-DA411A56C21A}"/>
              </a:ext>
            </a:extLst>
          </p:cNvPr>
          <p:cNvSpPr txBox="1"/>
          <p:nvPr/>
        </p:nvSpPr>
        <p:spPr>
          <a:xfrm>
            <a:off x="6920754" y="4564765"/>
            <a:ext cx="6096000" cy="369332"/>
          </a:xfrm>
          <a:prstGeom prst="rect">
            <a:avLst/>
          </a:prstGeom>
          <a:noFill/>
        </p:spPr>
        <p:txBody>
          <a:bodyPr wrap="square">
            <a:spAutoFit/>
          </a:bodyPr>
          <a:lstStyle/>
          <a:p>
            <a:r>
              <a:rPr lang="nl-BE" dirty="0"/>
              <a:t>11.be/4depijler/subsidies-provincie-</a:t>
            </a:r>
            <a:r>
              <a:rPr lang="nl-BE" dirty="0" err="1"/>
              <a:t>antwerpen</a:t>
            </a:r>
            <a:endParaRPr lang="nl-BE" dirty="0"/>
          </a:p>
        </p:txBody>
      </p:sp>
    </p:spTree>
    <p:extLst>
      <p:ext uri="{BB962C8B-B14F-4D97-AF65-F5344CB8AC3E}">
        <p14:creationId xmlns:p14="http://schemas.microsoft.com/office/powerpoint/2010/main" val="19471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6" grpId="0"/>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Federale Overheid (en Europa)</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1568" y="1598518"/>
            <a:ext cx="4648200" cy="338328"/>
          </a:xfrm>
        </p:spPr>
        <p:txBody>
          <a:bodyPr vert="horz" lIns="91440" tIns="45720" rIns="91440" bIns="45720" rtlCol="0" anchor="t">
            <a:noAutofit/>
          </a:bodyPr>
          <a:lstStyle/>
          <a:p>
            <a:pPr rtl="0"/>
            <a:r>
              <a:rPr lang="nl-NL" dirty="0">
                <a:latin typeface="Abadi" panose="020B0604020104020204" pitchFamily="34" charset="0"/>
              </a:rPr>
              <a:t>Weinig projectoproepen voor verenigingen</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1568" y="2516124"/>
            <a:ext cx="4993341" cy="530352"/>
          </a:xfrm>
        </p:spPr>
        <p:txBody>
          <a:bodyPr rtlCol="0"/>
          <a:lstStyle/>
          <a:p>
            <a:r>
              <a:rPr lang="nl-NL" dirty="0"/>
              <a:t>De meeste subsidies overstijgen het verenigingsleven en zijn vooral voor steden en gemeenten of overheidsinstellingen.</a:t>
            </a:r>
          </a:p>
          <a:p>
            <a:pPr rtl="0"/>
            <a:r>
              <a:rPr lang="nl-NL" dirty="0"/>
              <a:t> </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0BA925E-9C0A-50C5-67F5-79C6A8A0D5F0}"/>
              </a:ext>
            </a:extLst>
          </p:cNvPr>
          <p:cNvSpPr txBox="1"/>
          <p:nvPr/>
        </p:nvSpPr>
        <p:spPr>
          <a:xfrm>
            <a:off x="6300238" y="4383868"/>
            <a:ext cx="6096000" cy="369332"/>
          </a:xfrm>
          <a:prstGeom prst="rect">
            <a:avLst/>
          </a:prstGeom>
          <a:noFill/>
        </p:spPr>
        <p:txBody>
          <a:bodyPr wrap="square">
            <a:spAutoFit/>
          </a:bodyPr>
          <a:lstStyle/>
          <a:p>
            <a:r>
              <a:rPr lang="nl-BE" dirty="0"/>
              <a:t>www.subsidiemanager.be/nieuwtjes/?tags=&amp;modules=1752</a:t>
            </a:r>
          </a:p>
        </p:txBody>
      </p:sp>
      <p:pic>
        <p:nvPicPr>
          <p:cNvPr id="9218" name="Picture 2" descr="Recordaantal sollicitanten bij Belgische federale overheid - Leeuwarder  Courant">
            <a:extLst>
              <a:ext uri="{FF2B5EF4-FFF2-40B4-BE49-F238E27FC236}">
                <a16:creationId xmlns:a16="http://schemas.microsoft.com/office/drawing/2014/main" id="{F756DBAA-05E0-EE9B-3EBE-1F6B570C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58"/>
          <a:stretch/>
        </p:blipFill>
        <p:spPr bwMode="auto">
          <a:xfrm>
            <a:off x="-399210" y="0"/>
            <a:ext cx="64952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6857999" y="111751"/>
            <a:ext cx="4602318" cy="1325563"/>
          </a:xfrm>
        </p:spPr>
        <p:txBody>
          <a:bodyPr rtlCol="0">
            <a:normAutofit/>
          </a:bodyPr>
          <a:lstStyle/>
          <a:p>
            <a:pPr rtl="0"/>
            <a:r>
              <a:rPr lang="nl-NL" sz="4000" dirty="0">
                <a:solidFill>
                  <a:schemeClr val="tx1"/>
                </a:solidFill>
                <a:latin typeface="Abadi" panose="020B0604020104020204" pitchFamily="34" charset="0"/>
              </a:rPr>
              <a:t>Lokale overheid</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6858000" y="1691640"/>
            <a:ext cx="4648200" cy="338328"/>
          </a:xfrm>
        </p:spPr>
        <p:txBody>
          <a:bodyPr vert="horz" lIns="91440" tIns="45720" rIns="91440" bIns="45720" rtlCol="0" anchor="t">
            <a:noAutofit/>
          </a:bodyPr>
          <a:lstStyle/>
          <a:p>
            <a:pPr rtl="0"/>
            <a:r>
              <a:rPr lang="nl-NL" dirty="0">
                <a:latin typeface="Abadi" panose="020B0604020104020204" pitchFamily="34" charset="0"/>
              </a:rPr>
              <a:t>Gemeente Willebroek geeft subsidies aan erkende verenigingen.</a:t>
            </a:r>
          </a:p>
        </p:txBody>
      </p:sp>
      <p:sp>
        <p:nvSpPr>
          <p:cNvPr id="7" name="Tijdelijke aanduiding voor tekst 6">
            <a:extLst>
              <a:ext uri="{FF2B5EF4-FFF2-40B4-BE49-F238E27FC236}">
                <a16:creationId xmlns:a16="http://schemas.microsoft.com/office/drawing/2014/main" id="{BB1D29FD-175B-4836-A202-052373FB432C}"/>
              </a:ext>
            </a:extLst>
          </p:cNvPr>
          <p:cNvSpPr>
            <a:spLocks noGrp="1"/>
          </p:cNvSpPr>
          <p:nvPr>
            <p:ph type="body" sz="quarter" idx="15"/>
          </p:nvPr>
        </p:nvSpPr>
        <p:spPr>
          <a:xfrm>
            <a:off x="6851568" y="2516124"/>
            <a:ext cx="4993341" cy="530352"/>
          </a:xfrm>
        </p:spPr>
        <p:txBody>
          <a:bodyPr rtlCol="0"/>
          <a:lstStyle/>
          <a:p>
            <a:pPr rtl="0"/>
            <a:r>
              <a:rPr lang="nl-NL" dirty="0"/>
              <a:t>“</a:t>
            </a:r>
            <a:r>
              <a:rPr lang="nl-NL" dirty="0" err="1"/>
              <a:t>Willebroekse</a:t>
            </a:r>
            <a:r>
              <a:rPr lang="nl-NL" dirty="0"/>
              <a:t> (sport)verenigingen krijgen een behoorlijk bedrag aan subsidies in vergelijking met de buurgemeenten.” </a:t>
            </a:r>
          </a:p>
          <a:p>
            <a:pPr rtl="0"/>
            <a:r>
              <a:rPr lang="nl-NL" dirty="0"/>
              <a:t>Subsidie is afhankelijk van een aantal criteria zoals ledenaantal, aantal trainers, eigen organisaties, Jeugdleden, duurzaamheid, …</a:t>
            </a:r>
            <a:br>
              <a:rPr lang="nl-NL" dirty="0"/>
            </a:br>
            <a:r>
              <a:rPr lang="nl-NL" dirty="0"/>
              <a:t>Voorwaarden: minstens 1 jaar erkend, minimum 20 actieve leden, activiteitenkalender, minimum aantal punten bij subsidieberekening.</a:t>
            </a:r>
          </a:p>
          <a:p>
            <a:pPr rtl="0"/>
            <a:r>
              <a:rPr lang="nl-NL" dirty="0"/>
              <a:t>Alle info: </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buitenshuis, hemel, water, huis&#10;&#10;Automatisch gegenereerde beschrijving">
            <a:extLst>
              <a:ext uri="{FF2B5EF4-FFF2-40B4-BE49-F238E27FC236}">
                <a16:creationId xmlns:a16="http://schemas.microsoft.com/office/drawing/2014/main" id="{D1E3CDEB-F812-4C91-95ED-5A918085E258}"/>
              </a:ext>
            </a:extLst>
          </p:cNvPr>
          <p:cNvPicPr>
            <a:picLocks noChangeAspect="1"/>
          </p:cNvPicPr>
          <p:nvPr/>
        </p:nvPicPr>
        <p:blipFill rotWithShape="1">
          <a:blip r:embed="rId4"/>
          <a:srcRect r="40838"/>
          <a:stretch/>
        </p:blipFill>
        <p:spPr>
          <a:xfrm>
            <a:off x="0" y="0"/>
            <a:ext cx="6085997" cy="6858000"/>
          </a:xfrm>
          <a:prstGeom prst="rect">
            <a:avLst/>
          </a:prstGeom>
        </p:spPr>
      </p:pic>
      <p:sp>
        <p:nvSpPr>
          <p:cNvPr id="8" name="Tekstvak 7">
            <a:extLst>
              <a:ext uri="{FF2B5EF4-FFF2-40B4-BE49-F238E27FC236}">
                <a16:creationId xmlns:a16="http://schemas.microsoft.com/office/drawing/2014/main" id="{FA8B65C5-76D3-ECD3-2091-22C23A60EE29}"/>
              </a:ext>
            </a:extLst>
          </p:cNvPr>
          <p:cNvSpPr txBox="1"/>
          <p:nvPr/>
        </p:nvSpPr>
        <p:spPr>
          <a:xfrm>
            <a:off x="6851568" y="4843194"/>
            <a:ext cx="5307107" cy="646331"/>
          </a:xfrm>
          <a:prstGeom prst="rect">
            <a:avLst/>
          </a:prstGeom>
          <a:noFill/>
        </p:spPr>
        <p:txBody>
          <a:bodyPr wrap="square">
            <a:spAutoFit/>
          </a:bodyPr>
          <a:lstStyle/>
          <a:p>
            <a:r>
              <a:rPr lang="nl-BE" dirty="0"/>
              <a:t>www.willebroek.be/nl/vrije-tijd-onderwijs/verenigingen/subsidies/erkende-vereniging</a:t>
            </a:r>
          </a:p>
        </p:txBody>
      </p:sp>
    </p:spTree>
    <p:extLst>
      <p:ext uri="{BB962C8B-B14F-4D97-AF65-F5344CB8AC3E}">
        <p14:creationId xmlns:p14="http://schemas.microsoft.com/office/powerpoint/2010/main" val="3087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EC534D5-5AEA-13E5-C8AE-C8E627B9A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38" r="8333"/>
          <a:stretch/>
        </p:blipFill>
        <p:spPr bwMode="auto">
          <a:xfrm>
            <a:off x="-1" y="0"/>
            <a:ext cx="1265959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763BDB69-C72A-5127-1B29-35A9D8D5A203}"/>
              </a:ext>
            </a:extLst>
          </p:cNvPr>
          <p:cNvSpPr/>
          <p:nvPr/>
        </p:nvSpPr>
        <p:spPr>
          <a:xfrm>
            <a:off x="0" y="0"/>
            <a:ext cx="6307282" cy="6858000"/>
          </a:xfrm>
          <a:prstGeom prst="rect">
            <a:avLst/>
          </a:prstGeom>
          <a:solidFill>
            <a:srgbClr val="8497B0">
              <a:alpha val="74902"/>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2" name="Titel 1">
            <a:extLst>
              <a:ext uri="{FF2B5EF4-FFF2-40B4-BE49-F238E27FC236}">
                <a16:creationId xmlns:a16="http://schemas.microsoft.com/office/drawing/2014/main" id="{75031FE9-9059-4FE8-B4AC-9771F23A1B89}"/>
              </a:ext>
            </a:extLst>
          </p:cNvPr>
          <p:cNvSpPr>
            <a:spLocks noGrp="1"/>
          </p:cNvSpPr>
          <p:nvPr>
            <p:ph type="title"/>
          </p:nvPr>
        </p:nvSpPr>
        <p:spPr>
          <a:xfrm>
            <a:off x="420599" y="303338"/>
            <a:ext cx="5460655" cy="1325563"/>
          </a:xfrm>
        </p:spPr>
        <p:txBody>
          <a:bodyPr rtlCol="0">
            <a:normAutofit/>
          </a:bodyPr>
          <a:lstStyle/>
          <a:p>
            <a:pPr rtl="0"/>
            <a:r>
              <a:rPr lang="nl-NL" b="1" dirty="0">
                <a:solidFill>
                  <a:schemeClr val="tx1"/>
                </a:solidFill>
                <a:latin typeface="Abadi" panose="020B0604020104020204" pitchFamily="34" charset="0"/>
              </a:rPr>
              <a:t>Lokale</a:t>
            </a:r>
            <a:r>
              <a:rPr lang="nl-NL" dirty="0">
                <a:solidFill>
                  <a:schemeClr val="tx1"/>
                </a:solidFill>
                <a:latin typeface="Abadi" panose="020B0604020104020204" pitchFamily="34" charset="0"/>
              </a:rPr>
              <a:t> </a:t>
            </a:r>
            <a:r>
              <a:rPr lang="nl-NL" b="1" dirty="0">
                <a:solidFill>
                  <a:schemeClr val="tx1"/>
                </a:solidFill>
                <a:latin typeface="Abadi" panose="020B0604020104020204" pitchFamily="34" charset="0"/>
              </a:rPr>
              <a:t>overheid</a:t>
            </a:r>
          </a:p>
        </p:txBody>
      </p:sp>
      <p:sp>
        <p:nvSpPr>
          <p:cNvPr id="3" name="Tijdelijke aanduiding voor inhoud 2">
            <a:extLst>
              <a:ext uri="{FF2B5EF4-FFF2-40B4-BE49-F238E27FC236}">
                <a16:creationId xmlns:a16="http://schemas.microsoft.com/office/drawing/2014/main" id="{D4A2EB3F-4D60-451F-8F45-7D6654D2FCD9}"/>
              </a:ext>
            </a:extLst>
          </p:cNvPr>
          <p:cNvSpPr>
            <a:spLocks noGrp="1"/>
          </p:cNvSpPr>
          <p:nvPr>
            <p:ph type="body" sz="quarter" idx="3"/>
          </p:nvPr>
        </p:nvSpPr>
        <p:spPr>
          <a:xfrm>
            <a:off x="475419" y="1358836"/>
            <a:ext cx="5326125" cy="338328"/>
          </a:xfrm>
        </p:spPr>
        <p:txBody>
          <a:bodyPr vert="horz" lIns="91440" tIns="45720" rIns="91440" bIns="45720" rtlCol="0" anchor="t">
            <a:noAutofit/>
          </a:bodyPr>
          <a:lstStyle/>
          <a:p>
            <a:pPr rtl="0"/>
            <a:r>
              <a:rPr lang="nl-NL" dirty="0">
                <a:solidFill>
                  <a:schemeClr val="tx1"/>
                </a:solidFill>
                <a:latin typeface="Abadi" panose="020B0604020104020204" pitchFamily="34" charset="0"/>
              </a:rPr>
              <a:t>Gemeente Willebroek geeft subsidies aan erkende verenigingen.</a:t>
            </a:r>
          </a:p>
        </p:txBody>
      </p:sp>
      <p:sp>
        <p:nvSpPr>
          <p:cNvPr id="34" name="Tijdelijke aanduiding voor datum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nl-NL"/>
              <a:t>20XX</a:t>
            </a:r>
          </a:p>
        </p:txBody>
      </p:sp>
      <p:pic>
        <p:nvPicPr>
          <p:cNvPr id="19" name="Picture 2" descr="Willebroek lanceert nieuwe huisstijl | RTV">
            <a:extLst>
              <a:ext uri="{FF2B5EF4-FFF2-40B4-BE49-F238E27FC236}">
                <a16:creationId xmlns:a16="http://schemas.microsoft.com/office/drawing/2014/main" id="{E60F6E74-B558-282A-FA15-F09E7EADFBD2}"/>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t="7608" b="40905"/>
          <a:stretch/>
        </p:blipFill>
        <p:spPr bwMode="auto">
          <a:xfrm>
            <a:off x="9092976" y="5993030"/>
            <a:ext cx="2515229" cy="72844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FA8B65C5-76D3-ECD3-2091-22C23A60EE29}"/>
              </a:ext>
            </a:extLst>
          </p:cNvPr>
          <p:cNvSpPr txBox="1"/>
          <p:nvPr/>
        </p:nvSpPr>
        <p:spPr>
          <a:xfrm>
            <a:off x="497372" y="5890453"/>
            <a:ext cx="5307107" cy="646331"/>
          </a:xfrm>
          <a:prstGeom prst="rect">
            <a:avLst/>
          </a:prstGeom>
          <a:noFill/>
        </p:spPr>
        <p:txBody>
          <a:bodyPr wrap="square">
            <a:spAutoFit/>
          </a:bodyPr>
          <a:lstStyle/>
          <a:p>
            <a:r>
              <a:rPr lang="nl-BE" b="1" dirty="0">
                <a:solidFill>
                  <a:schemeClr val="bg1"/>
                </a:solidFill>
              </a:rPr>
              <a:t>https://www.willebroek.be/nl/over-willebroek/beleid/subsidies</a:t>
            </a:r>
          </a:p>
        </p:txBody>
      </p:sp>
      <p:sp>
        <p:nvSpPr>
          <p:cNvPr id="9" name="Tijdelijke aanduiding voor tekst 8">
            <a:extLst>
              <a:ext uri="{FF2B5EF4-FFF2-40B4-BE49-F238E27FC236}">
                <a16:creationId xmlns:a16="http://schemas.microsoft.com/office/drawing/2014/main" id="{11A3906A-B25C-E96E-A4A5-3D915D55D717}"/>
              </a:ext>
            </a:extLst>
          </p:cNvPr>
          <p:cNvSpPr>
            <a:spLocks noGrp="1"/>
          </p:cNvSpPr>
          <p:nvPr>
            <p:ph type="body" sz="quarter" idx="15"/>
          </p:nvPr>
        </p:nvSpPr>
        <p:spPr>
          <a:xfrm>
            <a:off x="475420" y="2222310"/>
            <a:ext cx="5198015" cy="2900408"/>
          </a:xfrm>
        </p:spPr>
        <p:txBody>
          <a:bodyPr/>
          <a:lstStyle/>
          <a:p>
            <a:r>
              <a:rPr lang="nl-BE" sz="2000" b="1" dirty="0">
                <a:solidFill>
                  <a:schemeClr val="bg1"/>
                </a:solidFill>
                <a:effectLst>
                  <a:outerShdw blurRad="38100" dist="38100" dir="2700000" algn="tl">
                    <a:srgbClr val="000000">
                      <a:alpha val="43137"/>
                    </a:srgbClr>
                  </a:outerShdw>
                </a:effectLst>
              </a:rPr>
              <a:t>Ook jeugd- , sport-, senioren en cultuurverenigingen krijgen subsidies.</a:t>
            </a:r>
            <a:br>
              <a:rPr lang="nl-BE" sz="2000" b="1" dirty="0">
                <a:solidFill>
                  <a:schemeClr val="bg1"/>
                </a:solidFill>
                <a:effectLst>
                  <a:outerShdw blurRad="38100" dist="38100" dir="2700000" algn="tl">
                    <a:srgbClr val="000000">
                      <a:alpha val="43137"/>
                    </a:srgbClr>
                  </a:outerShdw>
                </a:effectLst>
              </a:rPr>
            </a:br>
            <a:endParaRPr lang="nl-BE" sz="2000" b="1" dirty="0">
              <a:solidFill>
                <a:schemeClr val="bg1"/>
              </a:solidFill>
              <a:effectLst>
                <a:outerShdw blurRad="38100" dist="38100" dir="2700000" algn="tl">
                  <a:srgbClr val="000000">
                    <a:alpha val="43137"/>
                  </a:srgbClr>
                </a:outerShdw>
              </a:effectLst>
            </a:endParaRPr>
          </a:p>
          <a:p>
            <a:r>
              <a:rPr lang="nl-BE" sz="2000" b="1" dirty="0">
                <a:solidFill>
                  <a:schemeClr val="bg1"/>
                </a:solidFill>
                <a:effectLst>
                  <a:outerShdw blurRad="38100" dist="38100" dir="2700000" algn="tl">
                    <a:srgbClr val="000000">
                      <a:alpha val="43137"/>
                    </a:srgbClr>
                  </a:outerShdw>
                </a:effectLst>
              </a:rPr>
              <a:t>Er zijn subsidies voor infrastructuurwerken </a:t>
            </a:r>
            <a:br>
              <a:rPr lang="nl-BE" sz="2000" b="1" dirty="0">
                <a:solidFill>
                  <a:schemeClr val="bg1"/>
                </a:solidFill>
                <a:effectLst>
                  <a:outerShdw blurRad="38100" dist="38100" dir="2700000" algn="tl">
                    <a:srgbClr val="000000">
                      <a:alpha val="43137"/>
                    </a:srgbClr>
                  </a:outerShdw>
                </a:effectLst>
              </a:rPr>
            </a:br>
            <a:endParaRPr lang="nl-BE" sz="2000" b="1" dirty="0">
              <a:solidFill>
                <a:schemeClr val="bg1"/>
              </a:solidFill>
              <a:effectLst>
                <a:outerShdw blurRad="38100" dist="38100" dir="2700000" algn="tl">
                  <a:srgbClr val="000000">
                    <a:alpha val="43137"/>
                  </a:srgbClr>
                </a:outerShdw>
              </a:effectLst>
            </a:endParaRPr>
          </a:p>
          <a:p>
            <a:r>
              <a:rPr lang="nl-BE" sz="2000" b="1" dirty="0">
                <a:solidFill>
                  <a:schemeClr val="bg1"/>
                </a:solidFill>
                <a:effectLst>
                  <a:outerShdw blurRad="38100" dist="38100" dir="2700000" algn="tl">
                    <a:srgbClr val="000000">
                      <a:alpha val="43137"/>
                    </a:srgbClr>
                  </a:outerShdw>
                </a:effectLst>
              </a:rPr>
              <a:t>Wie een </a:t>
            </a:r>
            <a:r>
              <a:rPr lang="nl-BE" sz="2000" b="1" dirty="0" err="1">
                <a:solidFill>
                  <a:schemeClr val="bg1"/>
                </a:solidFill>
                <a:effectLst>
                  <a:outerShdw blurRad="38100" dist="38100" dir="2700000" algn="tl">
                    <a:srgbClr val="000000">
                      <a:alpha val="43137"/>
                    </a:srgbClr>
                  </a:outerShdw>
                </a:effectLst>
              </a:rPr>
              <a:t>buurtoverschrijdend</a:t>
            </a:r>
            <a:r>
              <a:rPr lang="nl-BE" sz="2000" b="1" dirty="0">
                <a:solidFill>
                  <a:schemeClr val="bg1"/>
                </a:solidFill>
                <a:effectLst>
                  <a:outerShdw blurRad="38100" dist="38100" dir="2700000" algn="tl">
                    <a:srgbClr val="000000">
                      <a:alpha val="43137"/>
                    </a:srgbClr>
                  </a:outerShdw>
                </a:effectLst>
              </a:rPr>
              <a:t>  evenement organiseert kan mogelijk rekenen op subsidie van de gemeente</a:t>
            </a:r>
            <a:br>
              <a:rPr lang="nl-BE" sz="2000" b="1" dirty="0">
                <a:solidFill>
                  <a:schemeClr val="bg1"/>
                </a:solidFill>
                <a:effectLst>
                  <a:outerShdw blurRad="38100" dist="38100" dir="2700000" algn="tl">
                    <a:srgbClr val="000000">
                      <a:alpha val="43137"/>
                    </a:srgbClr>
                  </a:outerShdw>
                </a:effectLst>
              </a:rPr>
            </a:br>
            <a:endParaRPr lang="nl-BE" sz="2000" b="1" dirty="0">
              <a:solidFill>
                <a:schemeClr val="bg1"/>
              </a:solidFill>
              <a:effectLst>
                <a:outerShdw blurRad="38100" dist="38100" dir="2700000" algn="tl">
                  <a:srgbClr val="000000">
                    <a:alpha val="43137"/>
                  </a:srgbClr>
                </a:outerShdw>
              </a:effectLst>
            </a:endParaRPr>
          </a:p>
          <a:p>
            <a:r>
              <a:rPr lang="nl-BE" sz="2000" b="1" dirty="0">
                <a:solidFill>
                  <a:schemeClr val="bg1"/>
                </a:solidFill>
                <a:effectLst>
                  <a:outerShdw blurRad="38100" dist="38100" dir="2700000" algn="tl">
                    <a:srgbClr val="000000">
                      <a:alpha val="43137"/>
                    </a:srgbClr>
                  </a:outerShdw>
                </a:effectLst>
              </a:rPr>
              <a:t>Ook voor een buurtfeest is er subsidie</a:t>
            </a:r>
          </a:p>
        </p:txBody>
      </p:sp>
    </p:spTree>
    <p:extLst>
      <p:ext uri="{BB962C8B-B14F-4D97-AF65-F5344CB8AC3E}">
        <p14:creationId xmlns:p14="http://schemas.microsoft.com/office/powerpoint/2010/main" val="990640928"/>
      </p:ext>
    </p:extLst>
  </p:cSld>
  <p:clrMapOvr>
    <a:masterClrMapping/>
  </p:clrMapOvr>
</p:sld>
</file>

<file path=ppt/theme/theme1.xml><?xml version="1.0" encoding="utf-8"?>
<a:theme xmlns:a="http://schemas.openxmlformats.org/drawingml/2006/main" name="Office-thema">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28_TF66722518_Win32" id="{65CEE6E7-1DB8-4F22-8162-99296634360F}" vid="{252AE0E3-D969-4455-AED3-615F7E67A4DB}"/>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6AE0A-D4B0-4A5B-9359-3C20E0AE6F61}">
  <ds:schemaRefs>
    <ds:schemaRef ds:uri="http://schemas.microsoft.com/office/2006/documentManagement/types"/>
    <ds:schemaRef ds:uri="http://schemas.microsoft.com/office/infopath/2007/PartnerControls"/>
    <ds:schemaRef ds:uri="http://www.w3.org/XML/1998/namespace"/>
    <ds:schemaRef ds:uri="http://schemas.microsoft.com/sharepoint/v3"/>
    <ds:schemaRef ds:uri="http://schemas.openxmlformats.org/package/2006/metadata/core-properties"/>
    <ds:schemaRef ds:uri="http://purl.org/dc/dcmitype/"/>
    <ds:schemaRef ds:uri="http://purl.org/dc/elements/1.1/"/>
    <ds:schemaRef ds:uri="71af3243-3dd4-4a8d-8c0d-dd76da1f02a5"/>
    <ds:schemaRef ds:uri="230e9df3-be65-4c73-a93b-d1236ebd677e"/>
    <ds:schemaRef ds:uri="16c05727-aa75-4e4a-9b5f-8a80a116589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0C88140-B977-44ED-8877-83D5BCE76393}">
  <ds:schemaRefs>
    <ds:schemaRef ds:uri="http://schemas.microsoft.com/sharepoint/v3/contenttype/forms"/>
  </ds:schemaRefs>
</ds:datastoreItem>
</file>

<file path=customXml/itemProps3.xml><?xml version="1.0" encoding="utf-8"?>
<ds:datastoreItem xmlns:ds="http://schemas.openxmlformats.org/officeDocument/2006/customXml" ds:itemID="{34F12D6A-2BE8-4847-A724-6F141C79A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Simpele verkooppresentatie</Template>
  <TotalTime>0</TotalTime>
  <Words>1771</Words>
  <Application>Microsoft Office PowerPoint</Application>
  <PresentationFormat>Breedbeeld</PresentationFormat>
  <Paragraphs>226</Paragraphs>
  <Slides>28</Slides>
  <Notes>28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28</vt:i4>
      </vt:variant>
    </vt:vector>
  </HeadingPairs>
  <TitlesOfParts>
    <vt:vector size="37" baseType="lpstr">
      <vt:lpstr>Abadi</vt:lpstr>
      <vt:lpstr>Abadi Extra Light</vt:lpstr>
      <vt:lpstr>Aharoni</vt:lpstr>
      <vt:lpstr>Arial</vt:lpstr>
      <vt:lpstr>Bodoni MT</vt:lpstr>
      <vt:lpstr>Calibri</vt:lpstr>
      <vt:lpstr>Source Sans Pro Light</vt:lpstr>
      <vt:lpstr>Times New Roman</vt:lpstr>
      <vt:lpstr>Office-thema</vt:lpstr>
      <vt:lpstr>Hoe kan ik als vereniging maximaal gebruik maken van subsidies en sponsoring?</vt:lpstr>
      <vt:lpstr>Over mij</vt:lpstr>
      <vt:lpstr>Projecten - Dorp met toekomst     -&gt; 4.000 € - Dorp op stap      -&gt; 3.000 € - De Pluim (Koning Boudewijnstichting)   -&gt; 1.000 € - Sociaal/cultureel (Stad Mechelen)   -&gt; 9.000 € - Concertband Heffen (Kon. Boudewijnstichting)  -&gt; 5.000 € - Start2Art (Stad Mechelen)    -&gt; 5.000 € - Dorpsraad Tisselt (Koning Boudewijnstichting)  -&gt; 5.000 € - Sint-Janskermis Tisselt (Kon. Boudewijnstichting)-&gt; 5.000 € - Retro weekend Heffen (Stad Mechelen)  -&gt; 5.000 € - Start 2 play (Electrabel)    -&gt; 2.500 € - Heffen Zomert (Koning Boudewijnstichting) -&gt; 5.000 € - Vonken &amp; Vuur (Rotary Club)   -&gt; 2.000 € - Infrastructuursubs. TRT Hazewinkel (Willebroek) -&gt; 10.000 €  Vrijwilligerswerk - Vrijwilligerswerk (Kanaalfeesten, Willebroek zomert, Maanrock, Beaveraid,      Belgische roeibond, Electrabel, …) -&gt;   + 30.000 € Sponsoring - jaarlijks ongeveer 2.000 €</vt:lpstr>
      <vt:lpstr>Waar vind je subsidies en toelagen ?</vt:lpstr>
      <vt:lpstr>Eigen federatie</vt:lpstr>
      <vt:lpstr>Provincie</vt:lpstr>
      <vt:lpstr>Federale Overheid (en Europa)</vt:lpstr>
      <vt:lpstr>Lokale overheid</vt:lpstr>
      <vt:lpstr>Lokale overheid</vt:lpstr>
      <vt:lpstr>Vlaanderen</vt:lpstr>
      <vt:lpstr>Vlaanderen</vt:lpstr>
      <vt:lpstr>Vlaanderen</vt:lpstr>
      <vt:lpstr>Organisaties en bedrijven</vt:lpstr>
      <vt:lpstr>Organisaties en bedrijven</vt:lpstr>
      <vt:lpstr>Organisaties en bedrijven</vt:lpstr>
      <vt:lpstr>Een mooi project krijgt altijd/meestal steun</vt:lpstr>
      <vt:lpstr>Reageren op een projectoproep</vt:lpstr>
      <vt:lpstr>Hoe extra inkomsten genereren?</vt:lpstr>
      <vt:lpstr>Hoe extra inkomsten genereren?</vt:lpstr>
      <vt:lpstr>PowerPoint-presentatie</vt:lpstr>
      <vt:lpstr>PowerPoint-presentatie</vt:lpstr>
      <vt:lpstr>Sponsoring</vt:lpstr>
      <vt:lpstr>Sponsoring</vt:lpstr>
      <vt:lpstr>Je ‘verhaal’ is het belangrijkste </vt:lpstr>
      <vt:lpstr>Out of the box denken</vt:lpstr>
      <vt:lpstr>Samenwerken loont !</vt:lpstr>
      <vt:lpstr>Hulp nodig?</vt:lpstr>
      <vt:lpstr>Ik wens je een groot stuk van de taart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kom ik met mijn vereniging  in de (lokale) pers?</dc:title>
  <dc:creator>Ward Bosmans</dc:creator>
  <cp:lastModifiedBy>Ward Bosmans</cp:lastModifiedBy>
  <cp:revision>20</cp:revision>
  <cp:lastPrinted>2023-04-25T19:21:59Z</cp:lastPrinted>
  <dcterms:created xsi:type="dcterms:W3CDTF">2023-03-20T23:55:02Z</dcterms:created>
  <dcterms:modified xsi:type="dcterms:W3CDTF">2025-05-06T13:13:44Z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